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5" r:id="rId6"/>
    <p:sldId id="264" r:id="rId7"/>
    <p:sldId id="266" r:id="rId8"/>
    <p:sldId id="267" r:id="rId9"/>
    <p:sldId id="268" r:id="rId10"/>
    <p:sldId id="270" r:id="rId11"/>
    <p:sldId id="271" r:id="rId12"/>
    <p:sldId id="272" r:id="rId13"/>
    <p:sldId id="273" r:id="rId14"/>
    <p:sldId id="274" r:id="rId15"/>
    <p:sldId id="275" r:id="rId16"/>
    <p:sldId id="276" r:id="rId17"/>
    <p:sldId id="278" r:id="rId18"/>
    <p:sldId id="279" r:id="rId19"/>
    <p:sldId id="260" r:id="rId20"/>
    <p:sldId id="280" r:id="rId21"/>
    <p:sldId id="282" r:id="rId22"/>
    <p:sldId id="281" r:id="rId23"/>
    <p:sldId id="283" r:id="rId24"/>
    <p:sldId id="284" r:id="rId25"/>
    <p:sldId id="285" r:id="rId26"/>
    <p:sldId id="286" r:id="rId27"/>
    <p:sldId id="261" r:id="rId28"/>
    <p:sldId id="287" r:id="rId29"/>
    <p:sldId id="288" r:id="rId30"/>
    <p:sldId id="289" r:id="rId31"/>
    <p:sldId id="290" r:id="rId32"/>
    <p:sldId id="291" r:id="rId33"/>
    <p:sldId id="262" r:id="rId34"/>
    <p:sldId id="292" r:id="rId35"/>
    <p:sldId id="293" r:id="rId36"/>
    <p:sldId id="295" r:id="rId37"/>
    <p:sldId id="294" r:id="rId38"/>
    <p:sldId id="296" r:id="rId39"/>
    <p:sldId id="298" r:id="rId40"/>
    <p:sldId id="297" r:id="rId41"/>
    <p:sldId id="299" r:id="rId42"/>
    <p:sldId id="300" r:id="rId43"/>
    <p:sldId id="301" r:id="rId44"/>
    <p:sldId id="263" r:id="rId45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1C40F0F-CBC6-4705-87B0-1752BDA5A4AC}">
          <p14:sldIdLst>
            <p14:sldId id="256"/>
            <p14:sldId id="257"/>
            <p14:sldId id="258"/>
          </p14:sldIdLst>
        </p14:section>
        <p14:section name="Geração e Filtragem de Sinais" id="{57C89F53-DE44-409C-9AA2-72F55EDC0101}">
          <p14:sldIdLst>
            <p14:sldId id="259"/>
            <p14:sldId id="265"/>
            <p14:sldId id="264"/>
            <p14:sldId id="266"/>
            <p14:sldId id="267"/>
            <p14:sldId id="268"/>
            <p14:sldId id="270"/>
            <p14:sldId id="271"/>
            <p14:sldId id="272"/>
            <p14:sldId id="273"/>
            <p14:sldId id="274"/>
            <p14:sldId id="275"/>
            <p14:sldId id="276"/>
            <p14:sldId id="278"/>
            <p14:sldId id="279"/>
          </p14:sldIdLst>
        </p14:section>
        <p14:section name="Criação de Gráficos" id="{9A583A54-2EEB-4B98-886B-D6B1C7DB0E80}">
          <p14:sldIdLst>
            <p14:sldId id="260"/>
            <p14:sldId id="280"/>
            <p14:sldId id="282"/>
            <p14:sldId id="281"/>
            <p14:sldId id="283"/>
            <p14:sldId id="284"/>
            <p14:sldId id="285"/>
            <p14:sldId id="286"/>
          </p14:sldIdLst>
        </p14:section>
        <p14:section name="Trabalhar com Dados .txt e .csv" id="{E90A1562-9654-46C6-A61C-8FF2C725C138}">
          <p14:sldIdLst>
            <p14:sldId id="261"/>
            <p14:sldId id="287"/>
            <p14:sldId id="288"/>
            <p14:sldId id="289"/>
            <p14:sldId id="290"/>
            <p14:sldId id="291"/>
          </p14:sldIdLst>
        </p14:section>
        <p14:section name="Exportar Projetos como Relatórios" id="{E65C5895-8A9E-431D-8BD4-7CC09AB7642C}">
          <p14:sldIdLst>
            <p14:sldId id="262"/>
            <p14:sldId id="292"/>
            <p14:sldId id="293"/>
            <p14:sldId id="295"/>
            <p14:sldId id="294"/>
            <p14:sldId id="296"/>
            <p14:sldId id="298"/>
            <p14:sldId id="297"/>
            <p14:sldId id="299"/>
            <p14:sldId id="300"/>
            <p14:sldId id="301"/>
          </p14:sldIdLst>
        </p14:section>
        <p14:section name="Encerramento" id="{3191932C-E60E-47AC-A551-CA82A29A45E0}">
          <p14:sldIdLst>
            <p14:sldId id="263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730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2" autoAdjust="0"/>
    <p:restoredTop sz="94660"/>
  </p:normalViewPr>
  <p:slideViewPr>
    <p:cSldViewPr snapToGrid="0">
      <p:cViewPr varScale="1">
        <p:scale>
          <a:sx n="73" d="100"/>
          <a:sy n="73" d="100"/>
        </p:scale>
        <p:origin x="402" y="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546408" y="0"/>
            <a:ext cx="10836614" cy="7076772"/>
          </a:xfrm>
          <a:prstGeom prst="rect">
            <a:avLst/>
          </a:prstGeom>
          <a:blipFill dpi="0" rotWithShape="1">
            <a:blip r:embed="rId2">
              <a:alphaModFix amt="34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50800" dir="5400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8200" y="1943176"/>
            <a:ext cx="9144000" cy="2387600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anchor="b">
            <a:noAutofit/>
          </a:bodyPr>
          <a:lstStyle>
            <a:lvl1pPr algn="l">
              <a:defRPr sz="8800">
                <a:solidFill>
                  <a:srgbClr val="F97305"/>
                </a:solidFill>
                <a:latin typeface="Bebas Neue" panose="020B0606020202050201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pt-BR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8200" y="4422851"/>
            <a:ext cx="9144000" cy="1655762"/>
          </a:xfrm>
        </p:spPr>
        <p:txBody>
          <a:bodyPr>
            <a:noAutofit/>
          </a:bodyPr>
          <a:lstStyle>
            <a:lvl1pPr marL="0" indent="0" algn="l">
              <a:buNone/>
              <a:defRPr sz="6000">
                <a:latin typeface="Bebas Neue" panose="020B0606020202050201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728BF-DA1A-432B-BD45-0765D3FD285C}" type="datetimeFigureOut">
              <a:rPr lang="pt-BR" smtClean="0"/>
              <a:t>31/08/2021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3200">
                <a:solidFill>
                  <a:srgbClr val="E46A05"/>
                </a:solidFill>
                <a:latin typeface="Bebas Neue" panose="020B0606020202050201" pitchFamily="34" charset="0"/>
              </a:defRPr>
            </a:lvl1pPr>
          </a:lstStyle>
          <a:p>
            <a:fld id="{A8996957-5893-46DE-9832-0F4037F3A361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509229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/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pt-BR" sz="5400" kern="1200" dirty="0">
                <a:solidFill>
                  <a:srgbClr val="F97305"/>
                </a:solidFill>
                <a:latin typeface="Bebas Neue" panose="020B0606020202050201" pitchFamily="34" charset="0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pt-BR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728BF-DA1A-432B-BD45-0765D3FD285C}" type="datetimeFigureOut">
              <a:rPr lang="pt-BR" smtClean="0"/>
              <a:t>31/08/2021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3200">
                <a:solidFill>
                  <a:srgbClr val="E46A05"/>
                </a:solidFill>
                <a:latin typeface="Bebas Neue" panose="020B0606020202050201" pitchFamily="34" charset="0"/>
              </a:defRPr>
            </a:lvl1pPr>
          </a:lstStyle>
          <a:p>
            <a:fld id="{A8996957-5893-46DE-9832-0F4037F3A361}" type="slidenum">
              <a:rPr lang="pt-BR" smtClean="0"/>
              <a:t>‹#›</a:t>
            </a:fld>
            <a:endParaRPr lang="pt-BR"/>
          </a:p>
        </p:txBody>
      </p:sp>
      <p:sp>
        <p:nvSpPr>
          <p:cNvPr id="7" name="Rectangle 6"/>
          <p:cNvSpPr/>
          <p:nvPr/>
        </p:nvSpPr>
        <p:spPr>
          <a:xfrm>
            <a:off x="4490357" y="-164306"/>
            <a:ext cx="7326086" cy="7207401"/>
          </a:xfrm>
          <a:prstGeom prst="rect">
            <a:avLst/>
          </a:prstGeom>
          <a:blipFill dpi="0" rotWithShape="1">
            <a:blip r:embed="rId2">
              <a:alphaModFix amt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084843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effectLst/>
        </p:spPr>
        <p:txBody>
          <a:bodyPr vert="eaVer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pt-BR" sz="5400" kern="1200" dirty="0">
                <a:solidFill>
                  <a:srgbClr val="F97305"/>
                </a:solidFill>
                <a:latin typeface="Bebas Neue" panose="020B0606020202050201" pitchFamily="34" charset="0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pt-BR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728BF-DA1A-432B-BD45-0765D3FD285C}" type="datetimeFigureOut">
              <a:rPr lang="pt-BR" smtClean="0"/>
              <a:t>31/08/2021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3200">
                <a:solidFill>
                  <a:srgbClr val="E46A05"/>
                </a:solidFill>
                <a:latin typeface="Bebas Neue" panose="020B0606020202050201" pitchFamily="34" charset="0"/>
              </a:defRPr>
            </a:lvl1pPr>
          </a:lstStyle>
          <a:p>
            <a:fld id="{A8996957-5893-46DE-9832-0F4037F3A361}" type="slidenum">
              <a:rPr lang="pt-BR" smtClean="0"/>
              <a:t>‹#›</a:t>
            </a:fld>
            <a:endParaRPr lang="pt-BR"/>
          </a:p>
        </p:txBody>
      </p:sp>
      <p:sp>
        <p:nvSpPr>
          <p:cNvPr id="7" name="Rectangle 6"/>
          <p:cNvSpPr/>
          <p:nvPr/>
        </p:nvSpPr>
        <p:spPr>
          <a:xfrm>
            <a:off x="4490357" y="-164306"/>
            <a:ext cx="7326086" cy="7207401"/>
          </a:xfrm>
          <a:prstGeom prst="rect">
            <a:avLst/>
          </a:prstGeom>
          <a:blipFill dpi="0" rotWithShape="1">
            <a:blip r:embed="rId2">
              <a:alphaModFix amt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164980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/>
        </p:spPr>
        <p:txBody>
          <a:bodyPr>
            <a:normAutofit/>
          </a:bodyPr>
          <a:lstStyle>
            <a:lvl1pPr>
              <a:defRPr sz="5400">
                <a:solidFill>
                  <a:srgbClr val="F97305"/>
                </a:solidFill>
                <a:latin typeface="Bebas Neue" panose="020B0606020202050201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Bebas Neue" panose="020B0606020202050201" pitchFamily="34" charset="0"/>
              </a:defRPr>
            </a:lvl1pPr>
            <a:lvl2pPr>
              <a:defRPr>
                <a:latin typeface="Bebas Neue" panose="020B0606020202050201" pitchFamily="34" charset="0"/>
              </a:defRPr>
            </a:lvl2pPr>
            <a:lvl3pPr>
              <a:defRPr>
                <a:latin typeface="Bebas Neue" panose="020B0606020202050201" pitchFamily="34" charset="0"/>
              </a:defRPr>
            </a:lvl3pPr>
            <a:lvl4pPr>
              <a:defRPr>
                <a:latin typeface="Bebas Neue" panose="020B0606020202050201" pitchFamily="34" charset="0"/>
              </a:defRPr>
            </a:lvl4pPr>
            <a:lvl5pPr>
              <a:defRPr>
                <a:latin typeface="Bebas Neue" panose="020B0606020202050201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728BF-DA1A-432B-BD45-0765D3FD285C}" type="datetimeFigureOut">
              <a:rPr lang="pt-BR" smtClean="0"/>
              <a:t>31/08/2021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3200">
                <a:solidFill>
                  <a:srgbClr val="E46A05"/>
                </a:solidFill>
                <a:latin typeface="Bebas Neue" panose="020B0606020202050201" pitchFamily="34" charset="0"/>
              </a:defRPr>
            </a:lvl1pPr>
          </a:lstStyle>
          <a:p>
            <a:fld id="{A8996957-5893-46DE-9832-0F4037F3A361}" type="slidenum">
              <a:rPr lang="pt-BR" smtClean="0"/>
              <a:t>‹#›</a:t>
            </a:fld>
            <a:endParaRPr lang="pt-BR"/>
          </a:p>
        </p:txBody>
      </p:sp>
      <p:sp>
        <p:nvSpPr>
          <p:cNvPr id="9" name="Rectangle 8"/>
          <p:cNvSpPr/>
          <p:nvPr/>
        </p:nvSpPr>
        <p:spPr>
          <a:xfrm>
            <a:off x="4490357" y="-164306"/>
            <a:ext cx="7326086" cy="7207401"/>
          </a:xfrm>
          <a:prstGeom prst="rect">
            <a:avLst/>
          </a:prstGeom>
          <a:blipFill dpi="0" rotWithShape="1">
            <a:blip r:embed="rId2">
              <a:alphaModFix amt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555382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2599" y="2013025"/>
            <a:ext cx="10515600" cy="2852737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pt-BR" sz="9600" kern="1200" dirty="0">
                <a:solidFill>
                  <a:srgbClr val="F97305"/>
                </a:solidFill>
                <a:latin typeface="Bebas Neue" panose="020B0606020202050201" pitchFamily="34" charset="0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728BF-DA1A-432B-BD45-0765D3FD285C}" type="datetimeFigureOut">
              <a:rPr lang="pt-BR" smtClean="0"/>
              <a:t>31/08/2021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3200">
                <a:solidFill>
                  <a:srgbClr val="E46A05"/>
                </a:solidFill>
                <a:latin typeface="Bebas Neue" panose="020B0606020202050201" pitchFamily="34" charset="0"/>
              </a:defRPr>
            </a:lvl1pPr>
          </a:lstStyle>
          <a:p>
            <a:fld id="{A8996957-5893-46DE-9832-0F4037F3A361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273759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/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pt-BR" sz="5400" kern="1200" dirty="0">
                <a:solidFill>
                  <a:srgbClr val="F97305"/>
                </a:solidFill>
                <a:latin typeface="Bebas Neue" panose="020B0606020202050201" pitchFamily="34" charset="0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728BF-DA1A-432B-BD45-0765D3FD285C}" type="datetimeFigureOut">
              <a:rPr lang="pt-BR" smtClean="0"/>
              <a:t>31/08/2021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3200">
                <a:solidFill>
                  <a:srgbClr val="E46A05"/>
                </a:solidFill>
                <a:latin typeface="Bebas Neue" panose="020B0606020202050201" pitchFamily="34" charset="0"/>
              </a:defRPr>
            </a:lvl1pPr>
          </a:lstStyle>
          <a:p>
            <a:fld id="{A8996957-5893-46DE-9832-0F4037F3A361}" type="slidenum">
              <a:rPr lang="pt-BR" smtClean="0"/>
              <a:t>‹#›</a:t>
            </a:fld>
            <a:endParaRPr lang="pt-BR"/>
          </a:p>
        </p:txBody>
      </p:sp>
      <p:sp>
        <p:nvSpPr>
          <p:cNvPr id="8" name="Rectangle 7"/>
          <p:cNvSpPr/>
          <p:nvPr/>
        </p:nvSpPr>
        <p:spPr>
          <a:xfrm>
            <a:off x="4490357" y="-164306"/>
            <a:ext cx="7326086" cy="7207401"/>
          </a:xfrm>
          <a:prstGeom prst="rect">
            <a:avLst/>
          </a:prstGeom>
          <a:blipFill dpi="0" rotWithShape="1">
            <a:blip r:embed="rId2">
              <a:alphaModFix amt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057917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effectLst/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pt-BR" sz="5400" kern="1200" dirty="0">
                <a:solidFill>
                  <a:srgbClr val="F97305"/>
                </a:solidFill>
                <a:latin typeface="Bebas Neue" panose="020B0606020202050201" pitchFamily="34" charset="0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pt-BR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728BF-DA1A-432B-BD45-0765D3FD285C}" type="datetimeFigureOut">
              <a:rPr lang="pt-BR" smtClean="0"/>
              <a:t>31/08/2021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3200">
                <a:solidFill>
                  <a:srgbClr val="E46A05"/>
                </a:solidFill>
                <a:latin typeface="Bebas Neue" panose="020B0606020202050201" pitchFamily="34" charset="0"/>
              </a:defRPr>
            </a:lvl1pPr>
          </a:lstStyle>
          <a:p>
            <a:fld id="{A8996957-5893-46DE-9832-0F4037F3A361}" type="slidenum">
              <a:rPr lang="pt-BR" smtClean="0"/>
              <a:t>‹#›</a:t>
            </a:fld>
            <a:endParaRPr lang="pt-BR"/>
          </a:p>
        </p:txBody>
      </p:sp>
      <p:sp>
        <p:nvSpPr>
          <p:cNvPr id="10" name="Rectangle 9"/>
          <p:cNvSpPr/>
          <p:nvPr/>
        </p:nvSpPr>
        <p:spPr>
          <a:xfrm>
            <a:off x="4490357" y="-164306"/>
            <a:ext cx="7326086" cy="7207401"/>
          </a:xfrm>
          <a:prstGeom prst="rect">
            <a:avLst/>
          </a:prstGeom>
          <a:blipFill dpi="0" rotWithShape="1">
            <a:blip r:embed="rId2">
              <a:alphaModFix amt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611237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/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pt-BR" sz="5400" kern="1200" dirty="0">
                <a:solidFill>
                  <a:srgbClr val="F97305"/>
                </a:solidFill>
                <a:latin typeface="Bebas Neue" panose="020B0606020202050201" pitchFamily="34" charset="0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pt-BR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728BF-DA1A-432B-BD45-0765D3FD285C}" type="datetimeFigureOut">
              <a:rPr lang="pt-BR" smtClean="0"/>
              <a:t>31/08/2021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3200">
                <a:solidFill>
                  <a:srgbClr val="E46A05"/>
                </a:solidFill>
                <a:latin typeface="Bebas Neue" panose="020B0606020202050201" pitchFamily="34" charset="0"/>
              </a:defRPr>
            </a:lvl1pPr>
          </a:lstStyle>
          <a:p>
            <a:fld id="{A8996957-5893-46DE-9832-0F4037F3A361}" type="slidenum">
              <a:rPr lang="pt-BR" smtClean="0"/>
              <a:t>‹#›</a:t>
            </a:fld>
            <a:endParaRPr lang="pt-BR"/>
          </a:p>
        </p:txBody>
      </p:sp>
      <p:sp>
        <p:nvSpPr>
          <p:cNvPr id="6" name="Rectangle 5"/>
          <p:cNvSpPr/>
          <p:nvPr/>
        </p:nvSpPr>
        <p:spPr>
          <a:xfrm>
            <a:off x="4490357" y="-164306"/>
            <a:ext cx="7326086" cy="7207401"/>
          </a:xfrm>
          <a:prstGeom prst="rect">
            <a:avLst/>
          </a:prstGeom>
          <a:blipFill dpi="0" rotWithShape="1">
            <a:blip r:embed="rId2">
              <a:alphaModFix amt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623897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728BF-DA1A-432B-BD45-0765D3FD285C}" type="datetimeFigureOut">
              <a:rPr lang="pt-BR" smtClean="0"/>
              <a:t>31/08/2021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3200">
                <a:solidFill>
                  <a:srgbClr val="E46A05"/>
                </a:solidFill>
                <a:latin typeface="Bebas Neue" panose="020B0606020202050201" pitchFamily="34" charset="0"/>
              </a:defRPr>
            </a:lvl1pPr>
          </a:lstStyle>
          <a:p>
            <a:fld id="{A8996957-5893-46DE-9832-0F4037F3A361}" type="slidenum">
              <a:rPr lang="pt-BR" smtClean="0"/>
              <a:t>‹#›</a:t>
            </a:fld>
            <a:endParaRPr lang="pt-BR"/>
          </a:p>
        </p:txBody>
      </p:sp>
      <p:sp>
        <p:nvSpPr>
          <p:cNvPr id="5" name="Rectangle 4"/>
          <p:cNvSpPr/>
          <p:nvPr/>
        </p:nvSpPr>
        <p:spPr>
          <a:xfrm>
            <a:off x="4490357" y="-164306"/>
            <a:ext cx="7326086" cy="7207401"/>
          </a:xfrm>
          <a:prstGeom prst="rect">
            <a:avLst/>
          </a:prstGeom>
          <a:blipFill dpi="0" rotWithShape="1">
            <a:blip r:embed="rId2">
              <a:alphaModFix amt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082858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effectLst/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pt-BR" sz="5400" kern="1200" dirty="0">
                <a:solidFill>
                  <a:srgbClr val="F97305"/>
                </a:solidFill>
                <a:latin typeface="Bebas Neue" panose="020B0606020202050201" pitchFamily="34" charset="0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728BF-DA1A-432B-BD45-0765D3FD285C}" type="datetimeFigureOut">
              <a:rPr lang="pt-BR" smtClean="0"/>
              <a:t>31/08/2021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3200">
                <a:solidFill>
                  <a:srgbClr val="E46A05"/>
                </a:solidFill>
                <a:latin typeface="Bebas Neue" panose="020B0606020202050201" pitchFamily="34" charset="0"/>
              </a:defRPr>
            </a:lvl1pPr>
          </a:lstStyle>
          <a:p>
            <a:fld id="{A8996957-5893-46DE-9832-0F4037F3A361}" type="slidenum">
              <a:rPr lang="pt-BR" smtClean="0"/>
              <a:t>‹#›</a:t>
            </a:fld>
            <a:endParaRPr lang="pt-BR"/>
          </a:p>
        </p:txBody>
      </p:sp>
      <p:sp>
        <p:nvSpPr>
          <p:cNvPr id="8" name="Rectangle 7"/>
          <p:cNvSpPr/>
          <p:nvPr/>
        </p:nvSpPr>
        <p:spPr>
          <a:xfrm>
            <a:off x="4490357" y="-164306"/>
            <a:ext cx="7326086" cy="7207401"/>
          </a:xfrm>
          <a:prstGeom prst="rect">
            <a:avLst/>
          </a:prstGeom>
          <a:blipFill dpi="0" rotWithShape="1">
            <a:blip r:embed="rId2">
              <a:alphaModFix amt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288266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effectLst/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pt-BR" sz="5400" kern="1200" dirty="0">
                <a:solidFill>
                  <a:srgbClr val="F97305"/>
                </a:solidFill>
                <a:latin typeface="Bebas Neue" panose="020B0606020202050201" pitchFamily="34" charset="0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pt-BR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pt-B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728BF-DA1A-432B-BD45-0765D3FD285C}" type="datetimeFigureOut">
              <a:rPr lang="pt-BR" smtClean="0"/>
              <a:t>31/08/2021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3200">
                <a:solidFill>
                  <a:srgbClr val="E46A05"/>
                </a:solidFill>
                <a:latin typeface="Bebas Neue" panose="020B0606020202050201" pitchFamily="34" charset="0"/>
              </a:defRPr>
            </a:lvl1pPr>
          </a:lstStyle>
          <a:p>
            <a:fld id="{A8996957-5893-46DE-9832-0F4037F3A361}" type="slidenum">
              <a:rPr lang="pt-BR" smtClean="0"/>
              <a:t>‹#›</a:t>
            </a:fld>
            <a:endParaRPr lang="pt-BR"/>
          </a:p>
        </p:txBody>
      </p:sp>
      <p:sp>
        <p:nvSpPr>
          <p:cNvPr id="8" name="Rectangle 7"/>
          <p:cNvSpPr/>
          <p:nvPr/>
        </p:nvSpPr>
        <p:spPr>
          <a:xfrm>
            <a:off x="4490357" y="-164306"/>
            <a:ext cx="7326086" cy="7207401"/>
          </a:xfrm>
          <a:prstGeom prst="rect">
            <a:avLst/>
          </a:prstGeom>
          <a:blipFill dpi="0" rotWithShape="1">
            <a:blip r:embed="rId2">
              <a:alphaModFix amt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156822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A728BF-DA1A-432B-BD45-0765D3FD285C}" type="datetimeFigureOut">
              <a:rPr lang="pt-BR" smtClean="0"/>
              <a:t>31/08/2021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996957-5893-46DE-9832-0F4037F3A361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250042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838200" y="2336815"/>
            <a:ext cx="9144000" cy="2387600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algn="l"/>
            <a:r>
              <a:rPr lang="pt-BR" sz="8800" dirty="0" smtClean="0">
                <a:solidFill>
                  <a:srgbClr val="F97305"/>
                </a:solidFill>
              </a:rPr>
              <a:t>Introdução ao </a:t>
            </a:r>
            <a:r>
              <a:rPr lang="pt-BR" sz="8800" dirty="0" smtClean="0">
                <a:solidFill>
                  <a:srgbClr val="F97305"/>
                </a:solidFill>
              </a:rPr>
              <a:t>Matlab</a:t>
            </a:r>
            <a:br>
              <a:rPr lang="pt-BR" sz="8800" dirty="0" smtClean="0">
                <a:solidFill>
                  <a:srgbClr val="F97305"/>
                </a:solidFill>
              </a:rPr>
            </a:br>
            <a:endParaRPr lang="pt-BR" sz="72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838200" y="3657599"/>
            <a:ext cx="9144000" cy="2390503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pt-BR" sz="6600" dirty="0">
                <a:solidFill>
                  <a:schemeClr val="accent5">
                    <a:lumMod val="75000"/>
                  </a:schemeClr>
                </a:solidFill>
              </a:rPr>
              <a:t>Aula 02</a:t>
            </a:r>
            <a:endParaRPr lang="pt-BR" sz="6600" dirty="0" smtClean="0">
              <a:latin typeface="Bebas Neue" panose="020B0606020202050201" pitchFamily="34" charset="0"/>
            </a:endParaRPr>
          </a:p>
          <a:p>
            <a:pPr algn="l">
              <a:spcBef>
                <a:spcPts val="0"/>
              </a:spcBef>
            </a:pPr>
            <a:r>
              <a:rPr lang="pt-BR" sz="6600" dirty="0" smtClean="0">
                <a:latin typeface="Bebas Neue" panose="020B0606020202050201" pitchFamily="34" charset="0"/>
              </a:rPr>
              <a:t>SEATEL </a:t>
            </a:r>
            <a:r>
              <a:rPr lang="pt-BR" sz="6600" dirty="0" smtClean="0">
                <a:latin typeface="Bebas Neue" panose="020B0606020202050201" pitchFamily="34" charset="0"/>
              </a:rPr>
              <a:t>2021</a:t>
            </a:r>
            <a:br>
              <a:rPr lang="pt-BR" sz="6600" dirty="0" smtClean="0">
                <a:latin typeface="Bebas Neue" panose="020B0606020202050201" pitchFamily="34" charset="0"/>
              </a:rPr>
            </a:br>
            <a:r>
              <a:rPr lang="pt-BR" sz="4300" dirty="0" smtClean="0">
                <a:latin typeface="Bebas Neue" panose="020B0606020202050201" pitchFamily="34" charset="0"/>
              </a:rPr>
              <a:t>leonardo barbosa da silva</a:t>
            </a:r>
            <a:endParaRPr lang="pt-BR" sz="4300" dirty="0">
              <a:latin typeface="Bebas Neue" panose="020B0606020202050201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6841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Geração e Filtragem de Sinais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34787"/>
            <a:ext cx="10515600" cy="4351338"/>
          </a:xfrm>
        </p:spPr>
        <p:txBody>
          <a:bodyPr/>
          <a:lstStyle/>
          <a:p>
            <a:r>
              <a:rPr lang="pt-BR" dirty="0" smtClean="0"/>
              <a:t>Para aplicarmos um filtro, primeiro precisamos ter o que filtrar...</a:t>
            </a:r>
            <a:endParaRPr lang="pt-BR" dirty="0" smtClean="0"/>
          </a:p>
          <a:p>
            <a:pPr>
              <a:buFont typeface="Courier New" panose="02070309020205020404" pitchFamily="49" charset="0"/>
              <a:buChar char="o"/>
            </a:pPr>
            <a:r>
              <a:rPr lang="pt-BR" sz="2000" dirty="0" smtClean="0">
                <a:latin typeface="+mn-lt"/>
              </a:rPr>
              <a:t>Comparando um sinal senoidal antes e depois de passar por um canal senoidal “awgn( )” com um SNR de 25 dB:</a:t>
            </a:r>
            <a:endParaRPr lang="pt-BR" sz="2000" dirty="0" smtClean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ADDB1-1E7A-4982-981B-3FB8ED27BB33}" type="slidenum">
              <a:rPr lang="pt-BR" smtClean="0"/>
              <a:pPr/>
              <a:t>10</a:t>
            </a:fld>
            <a:endParaRPr lang="pt-BR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4947" b="9015"/>
          <a:stretch/>
        </p:blipFill>
        <p:spPr>
          <a:xfrm>
            <a:off x="6532676" y="3766214"/>
            <a:ext cx="4532380" cy="116259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149532" y="4147457"/>
            <a:ext cx="4807132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pt-BR" sz="2000" dirty="0" smtClean="0"/>
              <a:t>Sinal_ruidoso </a:t>
            </a:r>
            <a:r>
              <a:rPr lang="pt-BR" sz="2000" dirty="0" smtClean="0"/>
              <a:t>= </a:t>
            </a:r>
            <a:r>
              <a:rPr lang="pt-BR" sz="2000" dirty="0" smtClean="0"/>
              <a:t>awgn( sinal_original, SNR )</a:t>
            </a:r>
            <a:endParaRPr lang="pt-BR" sz="2000" dirty="0" smtClean="0"/>
          </a:p>
        </p:txBody>
      </p:sp>
    </p:spTree>
    <p:extLst>
      <p:ext uri="{BB962C8B-B14F-4D97-AF65-F5344CB8AC3E}">
        <p14:creationId xmlns:p14="http://schemas.microsoft.com/office/powerpoint/2010/main" val="708843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Geração e Filtragem de Sinais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Para aplicarmos um filtro, primeiro precisamos ter o que filtrar...</a:t>
            </a:r>
            <a:endParaRPr lang="pt-BR" dirty="0" smtClean="0"/>
          </a:p>
          <a:p>
            <a:pPr>
              <a:buFont typeface="Courier New" panose="02070309020205020404" pitchFamily="49" charset="0"/>
              <a:buChar char="o"/>
            </a:pPr>
            <a:r>
              <a:rPr lang="pt-BR" sz="2000" dirty="0" smtClean="0">
                <a:latin typeface="+mn-lt"/>
              </a:rPr>
              <a:t>Comparando um sinal senoidal antes e depois de passar por um canal senoidal “awgn( )” com um SNR de 25 dB:</a:t>
            </a:r>
            <a:endParaRPr lang="pt-BR" sz="2000" dirty="0" smtClean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ADDB1-1E7A-4982-981B-3FB8ED27BB33}" type="slidenum">
              <a:rPr lang="pt-BR" smtClean="0"/>
              <a:pPr/>
              <a:t>11</a:t>
            </a:fld>
            <a:endParaRPr lang="pt-BR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280" y="3051131"/>
            <a:ext cx="5383938" cy="28384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6846" y="2912598"/>
            <a:ext cx="5840389" cy="2976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301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Geração e Filtragem de Sinais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392783" cy="1595664"/>
          </a:xfrm>
        </p:spPr>
        <p:txBody>
          <a:bodyPr/>
          <a:lstStyle/>
          <a:p>
            <a:r>
              <a:rPr lang="pt-BR" dirty="0" smtClean="0"/>
              <a:t>Para aplicarmos um filtro, primeiro precisamos ter o que filtrar...</a:t>
            </a:r>
            <a:endParaRPr lang="pt-BR" dirty="0" smtClean="0"/>
          </a:p>
          <a:p>
            <a:pPr>
              <a:buFont typeface="Courier New" panose="02070309020205020404" pitchFamily="49" charset="0"/>
              <a:buChar char="o"/>
            </a:pPr>
            <a:r>
              <a:rPr lang="pt-BR" sz="2000" dirty="0" smtClean="0">
                <a:latin typeface="+mn-lt"/>
              </a:rPr>
              <a:t>Para visualizar melhor o efeito do ruído, podemos verificar as duas curvas em um gráfico:</a:t>
            </a:r>
            <a:endParaRPr lang="pt-BR" sz="2000" dirty="0" smtClean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ADDB1-1E7A-4982-981B-3FB8ED27BB33}" type="slidenum">
              <a:rPr lang="pt-BR" smtClean="0"/>
              <a:pPr/>
              <a:t>12</a:t>
            </a:fld>
            <a:endParaRPr lang="pt-BR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b="4106"/>
          <a:stretch/>
        </p:blipFill>
        <p:spPr>
          <a:xfrm>
            <a:off x="2044509" y="3584631"/>
            <a:ext cx="2828402" cy="137783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t="1429"/>
          <a:stretch/>
        </p:blipFill>
        <p:spPr>
          <a:xfrm>
            <a:off x="6343241" y="1454377"/>
            <a:ext cx="5305425" cy="4722586"/>
          </a:xfrm>
          <a:prstGeom prst="rect">
            <a:avLst/>
          </a:prstGeom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838200" y="5125811"/>
            <a:ext cx="5392783" cy="15956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Bebas Neue" panose="020B0606020202050201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Bebas Neue" panose="020B0606020202050201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Bebas Neue" panose="020B0606020202050201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Bebas Neue" panose="020B0606020202050201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Bebas Neue" panose="020B0606020202050201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Courier New" panose="02070309020205020404" pitchFamily="49" charset="0"/>
              <a:buChar char="o"/>
            </a:pPr>
            <a:r>
              <a:rPr lang="pt-BR" sz="2000" dirty="0" smtClean="0">
                <a:latin typeface="+mn-lt"/>
              </a:rPr>
              <a:t>Em azul, temos o seno original e em vermelho o sinal com ruído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pt-BR" sz="2000" dirty="0" smtClean="0">
                <a:latin typeface="+mn-lt"/>
              </a:rPr>
              <a:t>Se mudarmos o SNR para valores menores, o sinal se torna ainda mais ruidoso!</a:t>
            </a:r>
            <a:endParaRPr lang="pt-BR" sz="2000" dirty="0" smtClean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46876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Geração e Filtragem de Sinais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392783" cy="1595664"/>
          </a:xfrm>
        </p:spPr>
        <p:txBody>
          <a:bodyPr/>
          <a:lstStyle/>
          <a:p>
            <a:r>
              <a:rPr lang="pt-BR" dirty="0" smtClean="0"/>
              <a:t>Para aplicarmos um filtro, primeiro precisamos ter o que filtrar...</a:t>
            </a:r>
            <a:endParaRPr lang="pt-BR" dirty="0" smtClean="0"/>
          </a:p>
          <a:p>
            <a:pPr>
              <a:buFont typeface="Courier New" panose="02070309020205020404" pitchFamily="49" charset="0"/>
              <a:buChar char="o"/>
            </a:pPr>
            <a:r>
              <a:rPr lang="pt-BR" sz="2000" dirty="0" smtClean="0">
                <a:latin typeface="+mn-lt"/>
              </a:rPr>
              <a:t>Podemos verificar que este ruído é aleatório plotando em um mesmo gráfico duas iterações de y_channel com os mesmos parâmetros</a:t>
            </a:r>
            <a:endParaRPr lang="pt-BR" sz="2000" dirty="0" smtClean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ADDB1-1E7A-4982-981B-3FB8ED27BB33}" type="slidenum">
              <a:rPr lang="pt-BR" smtClean="0"/>
              <a:pPr/>
              <a:t>13</a:t>
            </a:fld>
            <a:endParaRPr lang="pt-BR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4658" y="3941035"/>
            <a:ext cx="3897872" cy="217238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1068" y="1559785"/>
            <a:ext cx="52959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290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Geração e Filtragem de Sinais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2654935"/>
          </a:xfrm>
        </p:spPr>
        <p:txBody>
          <a:bodyPr/>
          <a:lstStyle/>
          <a:p>
            <a:r>
              <a:rPr lang="pt-BR" dirty="0" smtClean="0"/>
              <a:t>Sabendo disso, podemos implementar uma primeira opção de filtro</a:t>
            </a:r>
            <a:endParaRPr lang="pt-BR" dirty="0" smtClean="0"/>
          </a:p>
          <a:p>
            <a:pPr>
              <a:buFont typeface="Courier New" panose="02070309020205020404" pitchFamily="49" charset="0"/>
              <a:buChar char="o"/>
            </a:pPr>
            <a:r>
              <a:rPr lang="pt-BR" sz="2000" dirty="0" smtClean="0">
                <a:latin typeface="+mn-lt"/>
              </a:rPr>
              <a:t>Dado que o ruído awgn tem média zero e distribuição normal, podemos atenuar seu efeito ao realizar médias de diversas realizações do sinal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pt-BR" sz="2000" dirty="0" smtClean="0">
                <a:latin typeface="+mn-lt"/>
              </a:rPr>
              <a:t>Ou seja, podemos coletar n períodos do sinal ruidoso e fazer a média  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pt-BR" sz="2000" dirty="0" smtClean="0">
                <a:latin typeface="+mn-lt"/>
              </a:rPr>
              <a:t>É uma técnica muito eficiente, porém nem sempre temos a nossa disposição mais de uma medição do sinal</a:t>
            </a:r>
            <a:endParaRPr lang="pt-BR" sz="2000" dirty="0" smtClean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ADDB1-1E7A-4982-981B-3FB8ED27BB33}" type="slidenum">
              <a:rPr lang="pt-BR" smtClean="0"/>
              <a:pPr/>
              <a:t>14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7905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Geração e Filtragem de Sinais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595664"/>
          </a:xfrm>
        </p:spPr>
        <p:txBody>
          <a:bodyPr/>
          <a:lstStyle/>
          <a:p>
            <a:r>
              <a:rPr lang="pt-BR" dirty="0" smtClean="0"/>
              <a:t>Sabendo disso, podemos implementar uma primeira opção de filtro</a:t>
            </a:r>
            <a:endParaRPr lang="pt-BR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ADDB1-1E7A-4982-981B-3FB8ED27BB33}" type="slidenum">
              <a:rPr lang="pt-BR" smtClean="0"/>
              <a:pPr/>
              <a:t>15</a:t>
            </a:fld>
            <a:endParaRPr lang="pt-BR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3366" y="2413000"/>
            <a:ext cx="5248275" cy="39433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l="1746" t="696" r="-1" b="1"/>
          <a:stretch/>
        </p:blipFill>
        <p:spPr>
          <a:xfrm>
            <a:off x="838200" y="2413000"/>
            <a:ext cx="3369129" cy="424697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0087678" y="3688490"/>
            <a:ext cx="1754006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285750" indent="-285750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pt-BR" sz="2400" dirty="0"/>
              <a:t>y</a:t>
            </a:r>
            <a:endParaRPr lang="pt-BR" sz="2400" dirty="0" smtClean="0"/>
          </a:p>
          <a:p>
            <a:pPr marL="285750" indent="-285750"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pt-BR" sz="2400" dirty="0"/>
              <a:t>y</a:t>
            </a:r>
            <a:r>
              <a:rPr lang="pt-BR" sz="2400" dirty="0" smtClean="0"/>
              <a:t>_channel</a:t>
            </a:r>
          </a:p>
          <a:p>
            <a:pPr marL="285750" indent="-285750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pt-BR" sz="2400" dirty="0"/>
              <a:t>y</a:t>
            </a:r>
            <a:r>
              <a:rPr lang="pt-BR" sz="2400" dirty="0" smtClean="0"/>
              <a:t>_filtered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3249076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Geração e Filtragem de Sinais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308078"/>
          </a:xfrm>
        </p:spPr>
        <p:txBody>
          <a:bodyPr/>
          <a:lstStyle/>
          <a:p>
            <a:r>
              <a:rPr lang="pt-BR" dirty="0" smtClean="0"/>
              <a:t>Exemplo da função filter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pt-BR" sz="2000" dirty="0" smtClean="0">
                <a:latin typeface="+mn-lt"/>
              </a:rPr>
              <a:t>Outra opção de filtragem é através da função “filter()”, que tem como argumentos os a e b de uma dada função transferência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pt-BR" sz="2000" dirty="0" smtClean="0">
                <a:latin typeface="+mn-lt"/>
              </a:rPr>
              <a:t>Um dos filtros mais simples que podemos implementar desta maneira é o “Média móvel”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pt-BR" sz="2000" dirty="0" smtClean="0">
                <a:latin typeface="+mn-lt"/>
              </a:rPr>
              <a:t>Nele, cada valor do sinal é resultado da média de L elementos do seu entorno, geralmente de medições diretamente anteriores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pt-BR" sz="2000" dirty="0" smtClean="0">
                <a:latin typeface="+mn-lt"/>
              </a:rPr>
              <a:t>Nesta técnica, atrasamos levemente o sinal em troca da suavização dele </a:t>
            </a:r>
            <a:endParaRPr lang="pt-BR" sz="2000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ADDB1-1E7A-4982-981B-3FB8ED27BB33}" type="slidenum">
              <a:rPr lang="pt-BR" smtClean="0"/>
              <a:pPr/>
              <a:t>16</a:t>
            </a:fld>
            <a:endParaRPr lang="pt-B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2701961" y="4922904"/>
                <a:ext cx="6788077" cy="69147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pt-BR" sz="2400" b="0" i="0" smtClean="0">
                          <a:latin typeface="Cambria Math" panose="02040503050406030204" pitchFamily="18" charset="0"/>
                        </a:rPr>
                        <m:t>f</m:t>
                      </m:r>
                      <m:d>
                        <m:d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den>
                      </m:f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+…+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−(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−1)))  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1961" y="4922904"/>
                <a:ext cx="6788077" cy="69147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65936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Geração e Filtragem de Sinais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308078"/>
          </a:xfrm>
        </p:spPr>
        <p:txBody>
          <a:bodyPr/>
          <a:lstStyle/>
          <a:p>
            <a:r>
              <a:rPr lang="pt-BR" dirty="0" smtClean="0"/>
              <a:t>Exemplo da função filter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ADDB1-1E7A-4982-981B-3FB8ED27BB33}" type="slidenum">
              <a:rPr lang="pt-BR" smtClean="0"/>
              <a:pPr/>
              <a:t>17</a:t>
            </a:fld>
            <a:endParaRPr lang="pt-BR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314" y="2699200"/>
            <a:ext cx="4609011" cy="36571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5551" y="2488156"/>
            <a:ext cx="5095875" cy="38004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991680" y="3479664"/>
            <a:ext cx="1754006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285750" indent="-285750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pt-BR" sz="2400" dirty="0"/>
              <a:t>y</a:t>
            </a:r>
            <a:endParaRPr lang="pt-BR" sz="2400" dirty="0" smtClean="0"/>
          </a:p>
          <a:p>
            <a:pPr marL="285750" indent="-285750"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pt-BR" sz="2400" dirty="0"/>
              <a:t>y</a:t>
            </a:r>
            <a:r>
              <a:rPr lang="pt-BR" sz="2400" dirty="0" smtClean="0"/>
              <a:t>_channel</a:t>
            </a:r>
          </a:p>
          <a:p>
            <a:pPr marL="285750" indent="-285750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pt-BR" sz="2400" dirty="0"/>
              <a:t>y</a:t>
            </a:r>
            <a:r>
              <a:rPr lang="pt-BR" sz="2400" dirty="0" smtClean="0"/>
              <a:t>_filtered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2995069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Geração e Filtragem de Sinais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308078"/>
          </a:xfrm>
        </p:spPr>
        <p:txBody>
          <a:bodyPr/>
          <a:lstStyle/>
          <a:p>
            <a:r>
              <a:rPr lang="pt-BR" dirty="0" smtClean="0"/>
              <a:t>O que mais podemos estudar em relação a filtros?</a:t>
            </a:r>
          </a:p>
          <a:p>
            <a:pPr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pt-BR" sz="2000" dirty="0" smtClean="0">
                <a:latin typeface="+mn-lt"/>
              </a:rPr>
              <a:t>Filtros em relação a banda de passagem (passa-alta, passa-baixa, passa-faixa e rejeita-faixa)</a:t>
            </a:r>
          </a:p>
          <a:p>
            <a:pPr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pt-BR" sz="2000" dirty="0" smtClean="0">
                <a:latin typeface="+mn-lt"/>
              </a:rPr>
              <a:t>Modelos de filtros (Butterworth, Elípticos, etc)</a:t>
            </a:r>
          </a:p>
          <a:p>
            <a:pPr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pt-BR" sz="2000" dirty="0" smtClean="0">
                <a:latin typeface="+mn-lt"/>
              </a:rPr>
              <a:t>Filtros IIR e FIR em geral</a:t>
            </a:r>
          </a:p>
          <a:p>
            <a:pPr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pt-BR" sz="2000" dirty="0" smtClean="0">
                <a:latin typeface="+mn-lt"/>
              </a:rPr>
              <a:t>Filtros adaptativos (LMS, RLS, AP, etc)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ADDB1-1E7A-4982-981B-3FB8ED27BB33}" type="slidenum">
              <a:rPr lang="pt-BR" smtClean="0"/>
              <a:pPr/>
              <a:t>18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05171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Criação de Gráficos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38242"/>
            <a:ext cx="10515600" cy="4351338"/>
          </a:xfrm>
        </p:spPr>
        <p:txBody>
          <a:bodyPr/>
          <a:lstStyle/>
          <a:p>
            <a:r>
              <a:rPr lang="pt-BR" dirty="0" smtClean="0"/>
              <a:t>Já conhecemos o plot, mas o que mais podemos fazer?</a:t>
            </a:r>
            <a:endParaRPr lang="pt-BR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ADDB1-1E7A-4982-981B-3FB8ED27BB33}" type="slidenum">
              <a:rPr lang="pt-BR" smtClean="0"/>
              <a:pPr/>
              <a:t>19</a:t>
            </a:fld>
            <a:endParaRPr lang="pt-BR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1" y="2273140"/>
            <a:ext cx="4400006" cy="395842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2686" y="2216603"/>
            <a:ext cx="4456611" cy="4014965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5525589" y="3713911"/>
            <a:ext cx="992777" cy="779712"/>
          </a:xfrm>
          <a:prstGeom prst="rightArrow">
            <a:avLst/>
          </a:prstGeom>
          <a:solidFill>
            <a:srgbClr val="F973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27204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1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772598" y="2718878"/>
            <a:ext cx="10761675" cy="2852737"/>
          </a:xfrm>
        </p:spPr>
        <p:txBody>
          <a:bodyPr>
            <a:normAutofit fontScale="90000"/>
          </a:bodyPr>
          <a:lstStyle/>
          <a:p>
            <a:pPr algn="just"/>
            <a:r>
              <a:rPr lang="pt-BR" sz="8000" dirty="0" smtClean="0"/>
              <a:t>Mostrar que Não precisa ser programador para fazer códigos em matlab!</a:t>
            </a:r>
            <a:endParaRPr lang="pt-BR" sz="8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ADDB1-1E7A-4982-981B-3FB8ED27BB33}" type="slidenum">
              <a:rPr lang="pt-BR" smtClean="0"/>
              <a:pPr/>
              <a:t>2</a:t>
            </a:fld>
            <a:endParaRPr lang="pt-BR" dirty="0"/>
          </a:p>
        </p:txBody>
      </p:sp>
      <p:sp>
        <p:nvSpPr>
          <p:cNvPr id="6" name="Title 4"/>
          <p:cNvSpPr txBox="1">
            <a:spLocks/>
          </p:cNvSpPr>
          <p:nvPr/>
        </p:nvSpPr>
        <p:spPr>
          <a:xfrm>
            <a:off x="772599" y="1106905"/>
            <a:ext cx="6197695" cy="1312436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pt-BR" sz="9600" kern="1200" dirty="0">
                <a:solidFill>
                  <a:srgbClr val="F97305"/>
                </a:solidFill>
                <a:latin typeface="Bebas Neue" panose="020B0606020202050201" pitchFamily="34" charset="0"/>
                <a:ea typeface="+mj-ea"/>
                <a:cs typeface="+mj-cs"/>
              </a:defRPr>
            </a:lvl1pPr>
          </a:lstStyle>
          <a:p>
            <a:r>
              <a:rPr lang="pt-BR" sz="5400" dirty="0" smtClean="0">
                <a:solidFill>
                  <a:schemeClr val="bg1"/>
                </a:solidFill>
              </a:rPr>
              <a:t>Missão do curso:</a:t>
            </a:r>
            <a:endParaRPr lang="pt-BR" sz="5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3734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Criação de Gráficos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pt-BR" dirty="0" smtClean="0"/>
              <a:t>Algumas funções para usarmos junto com o plot</a:t>
            </a:r>
            <a:endParaRPr lang="pt-BR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ADDB1-1E7A-4982-981B-3FB8ED27BB33}" type="slidenum">
              <a:rPr lang="pt-BR" smtClean="0"/>
              <a:pPr/>
              <a:t>20</a:t>
            </a:fld>
            <a:endParaRPr lang="pt-BR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8329791"/>
              </p:ext>
            </p:extLst>
          </p:nvPr>
        </p:nvGraphicFramePr>
        <p:xfrm>
          <a:off x="1214846" y="2228080"/>
          <a:ext cx="9222377" cy="43586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461657">
                  <a:extLst>
                    <a:ext uri="{9D8B030D-6E8A-4147-A177-3AD203B41FA5}">
                      <a16:colId xmlns:a16="http://schemas.microsoft.com/office/drawing/2014/main" val="3827881521"/>
                    </a:ext>
                  </a:extLst>
                </a:gridCol>
                <a:gridCol w="5760720">
                  <a:extLst>
                    <a:ext uri="{9D8B030D-6E8A-4147-A177-3AD203B41FA5}">
                      <a16:colId xmlns:a16="http://schemas.microsoft.com/office/drawing/2014/main" val="1564571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2000" dirty="0" smtClean="0"/>
                        <a:t>Função</a:t>
                      </a:r>
                      <a:endParaRPr lang="pt-BR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 smtClean="0"/>
                        <a:t>Uso</a:t>
                      </a:r>
                      <a:endParaRPr lang="pt-BR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30451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2000" dirty="0" smtClean="0"/>
                        <a:t>close</a:t>
                      </a:r>
                      <a:endParaRPr lang="pt-BR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2000" dirty="0" smtClean="0"/>
                        <a:t>Fecha as janelas de plots abertos</a:t>
                      </a:r>
                      <a:endParaRPr lang="pt-BR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67536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2000" dirty="0" smtClean="0"/>
                        <a:t>hold</a:t>
                      </a:r>
                      <a:endParaRPr lang="pt-BR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2000" dirty="0" smtClean="0"/>
                        <a:t>Mantém todos</a:t>
                      </a:r>
                      <a:r>
                        <a:rPr lang="pt-BR" sz="2000" baseline="0" dirty="0" smtClean="0"/>
                        <a:t> os plots na mesma figura</a:t>
                      </a:r>
                      <a:endParaRPr lang="pt-BR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6406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2000" dirty="0" smtClean="0"/>
                        <a:t>figure</a:t>
                      </a:r>
                      <a:endParaRPr lang="pt-BR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2000" dirty="0" smtClean="0"/>
                        <a:t>Cria um objeto de figura</a:t>
                      </a:r>
                      <a:endParaRPr lang="pt-BR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47210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2000" dirty="0" smtClean="0"/>
                        <a:t>grid</a:t>
                      </a:r>
                      <a:endParaRPr lang="pt-BR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2000" dirty="0" smtClean="0"/>
                        <a:t>Habilita linhas de grade</a:t>
                      </a:r>
                      <a:endParaRPr lang="pt-BR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8207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2000" dirty="0" smtClean="0"/>
                        <a:t>title( ‘nome’)</a:t>
                      </a:r>
                      <a:endParaRPr lang="pt-BR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2000" dirty="0" smtClean="0"/>
                        <a:t>Adiciona um título</a:t>
                      </a:r>
                      <a:r>
                        <a:rPr lang="pt-BR" sz="2000" baseline="0" dirty="0" smtClean="0"/>
                        <a:t> para o plot</a:t>
                      </a:r>
                      <a:endParaRPr lang="pt-BR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3340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2000" dirty="0" smtClean="0"/>
                        <a:t>xlabel( ‘nome’)</a:t>
                      </a:r>
                      <a:endParaRPr lang="pt-BR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2000" dirty="0" smtClean="0"/>
                        <a:t>Adiciona uma legenda no eixo x</a:t>
                      </a:r>
                      <a:endParaRPr lang="pt-BR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43616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2000" dirty="0" smtClean="0"/>
                        <a:t>ylabel( ‘nome’)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2000" dirty="0" smtClean="0"/>
                        <a:t>Adiciona uma legenda no eixo y</a:t>
                      </a:r>
                      <a:endParaRPr lang="pt-BR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12237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2000" dirty="0" smtClean="0"/>
                        <a:t>xlim([a b])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2000" dirty="0" smtClean="0"/>
                        <a:t>Limita o plot horizontal entre a e b</a:t>
                      </a:r>
                      <a:endParaRPr lang="pt-BR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38015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000" dirty="0" smtClean="0"/>
                        <a:t>ylim([a b])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000" dirty="0" smtClean="0"/>
                        <a:t>Limita o plot</a:t>
                      </a:r>
                      <a:r>
                        <a:rPr lang="pt-BR" sz="2000" baseline="0" dirty="0" smtClean="0"/>
                        <a:t> vertical</a:t>
                      </a:r>
                      <a:r>
                        <a:rPr lang="pt-BR" sz="2000" dirty="0" smtClean="0"/>
                        <a:t> entre a e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84198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2000" dirty="0" smtClean="0"/>
                        <a:t>legend( ‘curva1’,’curva2’,...)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2000" dirty="0" smtClean="0"/>
                        <a:t>Permite dar um nome para cada sinal do</a:t>
                      </a:r>
                      <a:r>
                        <a:rPr lang="pt-BR" sz="2000" baseline="0" dirty="0" smtClean="0"/>
                        <a:t> plot</a:t>
                      </a:r>
                      <a:endParaRPr lang="pt-BR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4144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36790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Criação de Gráficos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pt-BR" dirty="0" smtClean="0"/>
              <a:t>Algumas funções para usarmos junto com o plot</a:t>
            </a:r>
            <a:endParaRPr lang="pt-BR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ADDB1-1E7A-4982-981B-3FB8ED27BB33}" type="slidenum">
              <a:rPr lang="pt-BR" smtClean="0"/>
              <a:pPr/>
              <a:t>21</a:t>
            </a:fld>
            <a:endParaRPr lang="pt-BR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2264" y="2435018"/>
            <a:ext cx="4493760" cy="392355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0088" y="2291038"/>
            <a:ext cx="5295900" cy="398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651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Criação de Gráficos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pt-BR" dirty="0" smtClean="0"/>
              <a:t>Podemos ainda customizar  o tipo de traço e a cor de cada curva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pt-BR" sz="2000" dirty="0" smtClean="0">
                <a:latin typeface="+mn-lt"/>
              </a:rPr>
              <a:t>Estes atributos podem ser declarados no comando de plot</a:t>
            </a:r>
            <a:endParaRPr lang="pt-BR" sz="2000" dirty="0" smtClean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ADDB1-1E7A-4982-981B-3FB8ED27BB33}" type="slidenum">
              <a:rPr lang="pt-BR" smtClean="0"/>
              <a:pPr/>
              <a:t>22</a:t>
            </a:fld>
            <a:endParaRPr lang="pt-BR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8573795"/>
              </p:ext>
            </p:extLst>
          </p:nvPr>
        </p:nvGraphicFramePr>
        <p:xfrm>
          <a:off x="1837146" y="2790190"/>
          <a:ext cx="1951083" cy="35661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951083">
                  <a:extLst>
                    <a:ext uri="{9D8B030D-6E8A-4147-A177-3AD203B41FA5}">
                      <a16:colId xmlns:a16="http://schemas.microsoft.com/office/drawing/2014/main" val="38278815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2000" dirty="0" smtClean="0"/>
                        <a:t>Tipos</a:t>
                      </a:r>
                      <a:r>
                        <a:rPr lang="pt-BR" sz="2000" baseline="0" dirty="0" smtClean="0"/>
                        <a:t> de traços</a:t>
                      </a:r>
                      <a:endParaRPr lang="pt-BR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30451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2000" dirty="0" smtClean="0"/>
                        <a:t>--</a:t>
                      </a:r>
                      <a:endParaRPr lang="pt-BR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67536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2000" dirty="0" smtClean="0"/>
                        <a:t>_</a:t>
                      </a:r>
                      <a:endParaRPr lang="pt-BR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6406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2000" dirty="0" smtClean="0"/>
                        <a:t>-.</a:t>
                      </a:r>
                      <a:endParaRPr lang="pt-BR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47210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2000" dirty="0" smtClean="0"/>
                        <a:t>.</a:t>
                      </a:r>
                      <a:endParaRPr lang="pt-BR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8207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2000" dirty="0" smtClean="0"/>
                        <a:t>*</a:t>
                      </a:r>
                      <a:endParaRPr lang="pt-BR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3340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2000" dirty="0" smtClean="0"/>
                        <a:t>o</a:t>
                      </a:r>
                      <a:endParaRPr lang="pt-BR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43616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2000" dirty="0" smtClean="0"/>
                        <a:t>+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12237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2000" dirty="0" smtClean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414424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7252153"/>
              </p:ext>
            </p:extLst>
          </p:nvPr>
        </p:nvGraphicFramePr>
        <p:xfrm>
          <a:off x="5189038" y="2790190"/>
          <a:ext cx="4228376" cy="35661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114188">
                  <a:extLst>
                    <a:ext uri="{9D8B030D-6E8A-4147-A177-3AD203B41FA5}">
                      <a16:colId xmlns:a16="http://schemas.microsoft.com/office/drawing/2014/main" val="3827881521"/>
                    </a:ext>
                  </a:extLst>
                </a:gridCol>
                <a:gridCol w="2114188">
                  <a:extLst>
                    <a:ext uri="{9D8B030D-6E8A-4147-A177-3AD203B41FA5}">
                      <a16:colId xmlns:a16="http://schemas.microsoft.com/office/drawing/2014/main" val="29930971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2000" dirty="0" smtClean="0"/>
                        <a:t>Cor</a:t>
                      </a:r>
                      <a:endParaRPr lang="pt-BR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 smtClean="0"/>
                        <a:t>Letra</a:t>
                      </a:r>
                      <a:endParaRPr lang="pt-BR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30451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2000" dirty="0" smtClean="0"/>
                        <a:t>Ciano</a:t>
                      </a:r>
                      <a:endParaRPr lang="pt-BR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 smtClean="0"/>
                        <a:t>c</a:t>
                      </a:r>
                      <a:endParaRPr lang="pt-BR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67536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2000" dirty="0" smtClean="0"/>
                        <a:t>Magenta</a:t>
                      </a:r>
                      <a:endParaRPr lang="pt-BR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 smtClean="0"/>
                        <a:t>m</a:t>
                      </a:r>
                      <a:endParaRPr lang="pt-BR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6406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2000" dirty="0" smtClean="0"/>
                        <a:t>Amarelo</a:t>
                      </a:r>
                      <a:endParaRPr lang="pt-BR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 smtClean="0"/>
                        <a:t>y</a:t>
                      </a:r>
                      <a:endParaRPr lang="pt-BR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47210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2000" dirty="0" smtClean="0"/>
                        <a:t>Preto</a:t>
                      </a:r>
                      <a:endParaRPr lang="pt-BR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 smtClean="0"/>
                        <a:t>k</a:t>
                      </a:r>
                      <a:endParaRPr lang="pt-BR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8207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2000" dirty="0" smtClean="0"/>
                        <a:t>Vermelho</a:t>
                      </a:r>
                      <a:endParaRPr lang="pt-BR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 smtClean="0"/>
                        <a:t>r</a:t>
                      </a:r>
                      <a:endParaRPr lang="pt-BR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3340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2000" dirty="0" smtClean="0"/>
                        <a:t>Verde</a:t>
                      </a:r>
                      <a:endParaRPr lang="pt-BR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 smtClean="0"/>
                        <a:t>g</a:t>
                      </a:r>
                      <a:endParaRPr lang="pt-BR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43616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2000" dirty="0" smtClean="0"/>
                        <a:t>Azul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 smtClean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12237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2000" dirty="0" smtClean="0"/>
                        <a:t>Branco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 smtClean="0"/>
                        <a:t>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4144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45609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Criação de Gráficos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pt-BR" dirty="0" smtClean="0"/>
              <a:t>Podemos ainda customizar  o tipo de traço e a cor de cada curva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pt-BR" sz="2000" dirty="0" smtClean="0">
                <a:latin typeface="+mn-lt"/>
              </a:rPr>
              <a:t>Estes atributos podem ser declarados no comando de plot</a:t>
            </a:r>
            <a:endParaRPr lang="pt-BR" sz="2000" dirty="0" smtClean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ADDB1-1E7A-4982-981B-3FB8ED27BB33}" type="slidenum">
              <a:rPr lang="pt-BR" smtClean="0"/>
              <a:pPr/>
              <a:t>23</a:t>
            </a:fld>
            <a:endParaRPr lang="pt-BR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4671" y="2776537"/>
            <a:ext cx="4867275" cy="3762375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677868" y="3168038"/>
            <a:ext cx="4444949" cy="1174167"/>
            <a:chOff x="1816486" y="2914106"/>
            <a:chExt cx="3009900" cy="795088"/>
          </a:xfrm>
          <a:solidFill>
            <a:schemeClr val="bg1"/>
          </a:solidFill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16486" y="2914106"/>
              <a:ext cx="3009900" cy="533400"/>
            </a:xfrm>
            <a:prstGeom prst="rect">
              <a:avLst/>
            </a:prstGeom>
            <a:grpFill/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16486" y="3394869"/>
              <a:ext cx="1666875" cy="314325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956865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Criação de Gráficos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pt-BR" dirty="0" smtClean="0"/>
              <a:t>Alguns tipos de gráficos 2D</a:t>
            </a:r>
            <a:endParaRPr lang="pt-BR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ADDB1-1E7A-4982-981B-3FB8ED27BB33}" type="slidenum">
              <a:rPr lang="pt-BR" smtClean="0"/>
              <a:pPr/>
              <a:t>24</a:t>
            </a:fld>
            <a:endParaRPr lang="pt-BR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5681931"/>
              </p:ext>
            </p:extLst>
          </p:nvPr>
        </p:nvGraphicFramePr>
        <p:xfrm>
          <a:off x="1484811" y="2554651"/>
          <a:ext cx="9222377" cy="35661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461657">
                  <a:extLst>
                    <a:ext uri="{9D8B030D-6E8A-4147-A177-3AD203B41FA5}">
                      <a16:colId xmlns:a16="http://schemas.microsoft.com/office/drawing/2014/main" val="3827881521"/>
                    </a:ext>
                  </a:extLst>
                </a:gridCol>
                <a:gridCol w="5760720">
                  <a:extLst>
                    <a:ext uri="{9D8B030D-6E8A-4147-A177-3AD203B41FA5}">
                      <a16:colId xmlns:a16="http://schemas.microsoft.com/office/drawing/2014/main" val="1564571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2000" dirty="0" smtClean="0"/>
                        <a:t>Função</a:t>
                      </a:r>
                      <a:endParaRPr lang="pt-BR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 smtClean="0"/>
                        <a:t>Uso</a:t>
                      </a:r>
                      <a:endParaRPr lang="pt-BR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30451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2000" dirty="0" smtClean="0"/>
                        <a:t>plot()</a:t>
                      </a:r>
                      <a:endParaRPr lang="pt-BR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2000" dirty="0" smtClean="0"/>
                        <a:t>Gráfico em escala linear</a:t>
                      </a:r>
                      <a:endParaRPr lang="pt-BR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67536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2000" dirty="0" smtClean="0"/>
                        <a:t>loglog()</a:t>
                      </a:r>
                      <a:endParaRPr lang="pt-BR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2000" dirty="0" smtClean="0"/>
                        <a:t>Gráfico em escala log</a:t>
                      </a:r>
                      <a:endParaRPr lang="pt-BR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6406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2000" dirty="0" smtClean="0"/>
                        <a:t>semilogx()</a:t>
                      </a:r>
                      <a:endParaRPr lang="pt-BR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2000" dirty="0" smtClean="0"/>
                        <a:t>Gráfico em escala log no eixo x e linear no eixo y</a:t>
                      </a:r>
                      <a:endParaRPr lang="pt-BR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47210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2000" dirty="0" smtClean="0"/>
                        <a:t>semilogy()</a:t>
                      </a:r>
                      <a:endParaRPr lang="pt-BR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2000" dirty="0" smtClean="0"/>
                        <a:t>Gráfico em escala log no eixo y e linear no eixo x</a:t>
                      </a:r>
                      <a:endParaRPr lang="pt-BR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8207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2000" dirty="0" smtClean="0"/>
                        <a:t>polar()</a:t>
                      </a:r>
                      <a:endParaRPr lang="pt-BR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2000" dirty="0" smtClean="0"/>
                        <a:t>Gráfico em coordenadas polares</a:t>
                      </a:r>
                      <a:endParaRPr lang="pt-BR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3340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2000" dirty="0" smtClean="0"/>
                        <a:t>stem()</a:t>
                      </a:r>
                      <a:endParaRPr lang="pt-BR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2000" dirty="0" smtClean="0"/>
                        <a:t>Gráfico em escala linear de variáveis</a:t>
                      </a:r>
                      <a:r>
                        <a:rPr lang="pt-BR" sz="2000" baseline="0" dirty="0" smtClean="0"/>
                        <a:t> discretas</a:t>
                      </a:r>
                      <a:endParaRPr lang="pt-BR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43616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2000" dirty="0" smtClean="0"/>
                        <a:t>hist()</a:t>
                      </a:r>
                      <a:endParaRPr lang="pt-BR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2000" dirty="0" smtClean="0"/>
                        <a:t>Histograma</a:t>
                      </a:r>
                      <a:endParaRPr lang="pt-BR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76667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2000" dirty="0" smtClean="0"/>
                        <a:t>scatter()</a:t>
                      </a:r>
                      <a:endParaRPr lang="pt-BR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2000" dirty="0" smtClean="0"/>
                        <a:t>Gráfico de dispersão</a:t>
                      </a:r>
                      <a:endParaRPr lang="pt-BR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19774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3367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Criação de Gráficos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pt-BR" dirty="0" smtClean="0"/>
              <a:t>Alguns tipos de gráficos 2D</a:t>
            </a:r>
            <a:endParaRPr lang="pt-BR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ADDB1-1E7A-4982-981B-3FB8ED27BB33}" type="slidenum">
              <a:rPr lang="pt-BR" smtClean="0"/>
              <a:pPr/>
              <a:t>25</a:t>
            </a:fld>
            <a:endParaRPr lang="pt-BR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193926"/>
            <a:ext cx="5105400" cy="38481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193926"/>
            <a:ext cx="4943475" cy="3800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138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Criação de Gráficos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pt-BR" dirty="0" smtClean="0"/>
              <a:t>Alguns tipos de gráficos 2D</a:t>
            </a:r>
            <a:endParaRPr lang="pt-BR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ADDB1-1E7A-4982-981B-3FB8ED27BB33}" type="slidenum">
              <a:rPr lang="pt-BR" smtClean="0"/>
              <a:pPr/>
              <a:t>26</a:t>
            </a:fld>
            <a:endParaRPr lang="pt-BR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460625"/>
            <a:ext cx="5029200" cy="38957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156" y="2422524"/>
            <a:ext cx="5153025" cy="3971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184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Trabalhar com dados .txt e .csv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Usar a função import data na aba home</a:t>
            </a:r>
            <a:endParaRPr lang="pt-BR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ADDB1-1E7A-4982-981B-3FB8ED27BB33}" type="slidenum">
              <a:rPr lang="pt-BR" smtClean="0"/>
              <a:pPr/>
              <a:t>27</a:t>
            </a:fld>
            <a:endParaRPr lang="pt-BR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r="39992"/>
          <a:stretch/>
        </p:blipFill>
        <p:spPr>
          <a:xfrm>
            <a:off x="945289" y="2749890"/>
            <a:ext cx="10584778" cy="234451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709852" y="3517968"/>
            <a:ext cx="692331" cy="966652"/>
          </a:xfrm>
          <a:prstGeom prst="rect">
            <a:avLst/>
          </a:prstGeom>
          <a:noFill/>
          <a:ln w="38100">
            <a:solidFill>
              <a:srgbClr val="F973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97491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Trabalhar com dados .txt e .csv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Usar a função import data na aba home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pt-BR" sz="2000" dirty="0" smtClean="0">
                <a:latin typeface="+mn-lt"/>
              </a:rPr>
              <a:t>A partir dela, podemos abrir arquivos .txt ou .csv obtidos de outros softwares ou medições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pt-BR" sz="2000" dirty="0" smtClean="0">
                <a:latin typeface="+mn-lt"/>
              </a:rPr>
              <a:t>Podemos então selecionar de que forma queremos importar os dados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pt-BR" sz="2000" dirty="0" smtClean="0">
                <a:latin typeface="+mn-lt"/>
              </a:rPr>
              <a:t>Alguns cuidados:</a:t>
            </a:r>
            <a:endParaRPr lang="pt-BR" sz="2000" dirty="0" smtClean="0">
              <a:latin typeface="+mn-lt"/>
            </a:endParaRPr>
          </a:p>
          <a:p>
            <a:pPr marL="914400" lvl="1" indent="-457200">
              <a:buFont typeface="+mj-lt"/>
              <a:buAutoNum type="alphaUcPeriod"/>
            </a:pPr>
            <a:r>
              <a:rPr lang="pt-BR" sz="2000" dirty="0" smtClean="0">
                <a:latin typeface="+mn-lt"/>
              </a:rPr>
              <a:t>É importante selecionar o delimitador correto dos dados do arquivo base</a:t>
            </a:r>
          </a:p>
          <a:p>
            <a:pPr marL="914400" lvl="1" indent="-457200">
              <a:buFont typeface="+mj-lt"/>
              <a:buAutoNum type="alphaUcPeriod"/>
            </a:pPr>
            <a:r>
              <a:rPr lang="pt-BR" sz="2000" dirty="0">
                <a:latin typeface="+mn-lt"/>
              </a:rPr>
              <a:t>T</a:t>
            </a:r>
            <a:r>
              <a:rPr lang="pt-BR" sz="2000" dirty="0" smtClean="0">
                <a:latin typeface="+mn-lt"/>
              </a:rPr>
              <a:t>ambém </a:t>
            </a:r>
            <a:r>
              <a:rPr lang="pt-BR" sz="2000" dirty="0">
                <a:latin typeface="+mn-lt"/>
              </a:rPr>
              <a:t>é </a:t>
            </a:r>
            <a:r>
              <a:rPr lang="pt-BR" sz="2000" dirty="0" smtClean="0">
                <a:latin typeface="+mn-lt"/>
              </a:rPr>
              <a:t>interessante </a:t>
            </a:r>
            <a:r>
              <a:rPr lang="pt-BR" sz="2000" dirty="0">
                <a:latin typeface="+mn-lt"/>
              </a:rPr>
              <a:t>selecionarmos o nome que cada vetor terá </a:t>
            </a:r>
            <a:endParaRPr lang="pt-BR" sz="2000" dirty="0" smtClean="0">
              <a:latin typeface="+mn-lt"/>
            </a:endParaRPr>
          </a:p>
          <a:p>
            <a:pPr marL="914400" lvl="1" indent="-457200">
              <a:buFont typeface="+mj-lt"/>
              <a:buAutoNum type="alphaUcPeriod"/>
            </a:pPr>
            <a:r>
              <a:rPr lang="pt-BR" sz="2000" dirty="0" smtClean="0">
                <a:latin typeface="+mn-lt"/>
              </a:rPr>
              <a:t>Recomendo usar a função “Column Vectors”, na qual cada coluna do arquivo base é adicionada à Workspace como um vetor </a:t>
            </a:r>
            <a:r>
              <a:rPr lang="pt-BR" sz="2000" dirty="0" smtClean="0">
                <a:latin typeface="+mn-lt"/>
              </a:rPr>
              <a:t>e escolhermos que as linhas com dados que não podem ser importados sejam deletadas</a:t>
            </a:r>
            <a:endParaRPr lang="pt-BR" sz="2000" dirty="0" smtClean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ADDB1-1E7A-4982-981B-3FB8ED27BB33}" type="slidenum">
              <a:rPr lang="pt-BR" smtClean="0"/>
              <a:pPr/>
              <a:t>28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20000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3142" y="2669202"/>
            <a:ext cx="9957827" cy="403502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Trabalhar com dados .txt e .csv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Usar a função import data na aba home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pt-BR" sz="2000" dirty="0" smtClean="0">
                <a:latin typeface="+mn-lt"/>
              </a:rPr>
              <a:t>Usando por exemplo o arquivo “reservatorio.csv”</a:t>
            </a:r>
            <a:endParaRPr lang="pt-BR" sz="2000" dirty="0" smtClean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ADDB1-1E7A-4982-981B-3FB8ED27BB33}" type="slidenum">
              <a:rPr lang="pt-BR" smtClean="0"/>
              <a:pPr/>
              <a:t>29</a:t>
            </a:fld>
            <a:endParaRPr lang="pt-BR" dirty="0"/>
          </a:p>
        </p:txBody>
      </p:sp>
      <p:sp>
        <p:nvSpPr>
          <p:cNvPr id="6" name="Rectangle 5"/>
          <p:cNvSpPr/>
          <p:nvPr/>
        </p:nvSpPr>
        <p:spPr>
          <a:xfrm>
            <a:off x="5311589" y="3160374"/>
            <a:ext cx="3878834" cy="533060"/>
          </a:xfrm>
          <a:prstGeom prst="rect">
            <a:avLst/>
          </a:prstGeom>
          <a:noFill/>
          <a:ln w="38100">
            <a:solidFill>
              <a:srgbClr val="F973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ctangle 6"/>
          <p:cNvSpPr/>
          <p:nvPr/>
        </p:nvSpPr>
        <p:spPr>
          <a:xfrm>
            <a:off x="1752600" y="4116433"/>
            <a:ext cx="1408611" cy="533060"/>
          </a:xfrm>
          <a:prstGeom prst="rect">
            <a:avLst/>
          </a:prstGeom>
          <a:noFill/>
          <a:ln w="38100">
            <a:solidFill>
              <a:srgbClr val="F973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ctangle 7"/>
          <p:cNvSpPr/>
          <p:nvPr/>
        </p:nvSpPr>
        <p:spPr>
          <a:xfrm>
            <a:off x="2338250" y="3214280"/>
            <a:ext cx="1097281" cy="533060"/>
          </a:xfrm>
          <a:prstGeom prst="rect">
            <a:avLst/>
          </a:prstGeom>
          <a:noFill/>
          <a:ln w="38100">
            <a:solidFill>
              <a:srgbClr val="F973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TextBox 9"/>
          <p:cNvSpPr txBox="1"/>
          <p:nvPr/>
        </p:nvSpPr>
        <p:spPr>
          <a:xfrm>
            <a:off x="3464724" y="2933859"/>
            <a:ext cx="351378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pt-BR" sz="3200" dirty="0" smtClean="0">
                <a:latin typeface="Bebas Neue" panose="020B0606020202050201" pitchFamily="34" charset="0"/>
              </a:rPr>
              <a:t>A</a:t>
            </a:r>
            <a:endParaRPr lang="pt-BR" sz="3200" dirty="0">
              <a:latin typeface="Bebas Neue" panose="020B0606020202050201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289035" y="4101938"/>
            <a:ext cx="351378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pt-BR" sz="3200" dirty="0" smtClean="0">
                <a:latin typeface="Bebas Neue" panose="020B0606020202050201" pitchFamily="34" charset="0"/>
              </a:rPr>
              <a:t>B</a:t>
            </a:r>
            <a:endParaRPr lang="pt-BR" sz="3200" dirty="0">
              <a:latin typeface="Bebas Neue" panose="020B0606020202050201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332322" y="2894987"/>
            <a:ext cx="351378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pt-BR" sz="3200" dirty="0" smtClean="0">
                <a:latin typeface="Bebas Neue" panose="020B0606020202050201" pitchFamily="34" charset="0"/>
              </a:rPr>
              <a:t>C</a:t>
            </a:r>
            <a:endParaRPr lang="pt-BR" sz="3200" dirty="0">
              <a:latin typeface="Bebas Neue" panose="020B0606020202050201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777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agenda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ADDB1-1E7A-4982-981B-3FB8ED27BB33}" type="slidenum">
              <a:rPr lang="pt-BR" smtClean="0"/>
              <a:pPr/>
              <a:t>3</a:t>
            </a:fld>
            <a:endParaRPr lang="pt-BR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838200" y="1482142"/>
            <a:ext cx="10515600" cy="4351338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pt-BR" dirty="0" smtClean="0">
                <a:latin typeface="Bebas Neue" panose="020B0606020202050201" pitchFamily="34" charset="0"/>
              </a:rPr>
              <a:t>Apresentação do programa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t-BR" dirty="0" smtClean="0">
                <a:latin typeface="Bebas Neue" panose="020B0606020202050201" pitchFamily="34" charset="0"/>
              </a:rPr>
              <a:t>Conceitos básicos de programação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t-BR" dirty="0" smtClean="0">
                <a:latin typeface="Bebas Neue" panose="020B0606020202050201" pitchFamily="34" charset="0"/>
              </a:rPr>
              <a:t>Criação de scripts e funções customizadas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t-BR" dirty="0" smtClean="0">
                <a:latin typeface="Bebas Neue" panose="020B0606020202050201" pitchFamily="34" charset="0"/>
              </a:rPr>
              <a:t>Operações com vetores e matrizes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t-BR" dirty="0" smtClean="0">
                <a:latin typeface="Bebas Neue" panose="020B0606020202050201" pitchFamily="34" charset="0"/>
              </a:rPr>
              <a:t>Geração e filtragem de sinais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t-BR" dirty="0" smtClean="0">
                <a:latin typeface="Bebas Neue" panose="020B0606020202050201" pitchFamily="34" charset="0"/>
              </a:rPr>
              <a:t>Criação de gráficos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t-BR" dirty="0" smtClean="0">
                <a:latin typeface="Bebas Neue" panose="020B0606020202050201" pitchFamily="34" charset="0"/>
              </a:rPr>
              <a:t>Trabalhar com dados .txt e .csv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t-BR" dirty="0" smtClean="0">
                <a:latin typeface="Bebas Neue" panose="020B0606020202050201" pitchFamily="34" charset="0"/>
              </a:rPr>
              <a:t>Exportar projetos como relatórios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t-BR" dirty="0" smtClean="0">
                <a:latin typeface="Bebas Neue" panose="020B0606020202050201" pitchFamily="34" charset="0"/>
              </a:rPr>
              <a:t>Exemplos de projetos em Matlab no escopo da graduação</a:t>
            </a:r>
            <a:endParaRPr lang="pt-BR" dirty="0">
              <a:latin typeface="Bebas Neue" panose="020B0606020202050201" pitchFamily="34" charset="0"/>
            </a:endParaRPr>
          </a:p>
        </p:txBody>
      </p:sp>
      <p:sp>
        <p:nvSpPr>
          <p:cNvPr id="5" name="Right Brace 4"/>
          <p:cNvSpPr/>
          <p:nvPr/>
        </p:nvSpPr>
        <p:spPr>
          <a:xfrm>
            <a:off x="5860412" y="1482142"/>
            <a:ext cx="1333098" cy="2053818"/>
          </a:xfrm>
          <a:prstGeom prst="rightBrace">
            <a:avLst>
              <a:gd name="adj1" fmla="val 9536"/>
              <a:gd name="adj2" fmla="val 50000"/>
            </a:avLst>
          </a:prstGeom>
          <a:ln w="57150">
            <a:solidFill>
              <a:srgbClr val="F97305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ight Brace 11"/>
          <p:cNvSpPr/>
          <p:nvPr/>
        </p:nvSpPr>
        <p:spPr>
          <a:xfrm>
            <a:off x="7944051" y="3510141"/>
            <a:ext cx="1333098" cy="2597683"/>
          </a:xfrm>
          <a:prstGeom prst="rightBrace">
            <a:avLst>
              <a:gd name="adj1" fmla="val 9536"/>
              <a:gd name="adj2" fmla="val 50000"/>
            </a:avLst>
          </a:prstGeom>
          <a:ln w="57150">
            <a:solidFill>
              <a:srgbClr val="F97305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7" name="Straight Connector 6"/>
          <p:cNvCxnSpPr/>
          <p:nvPr/>
        </p:nvCxnSpPr>
        <p:spPr>
          <a:xfrm flipH="1">
            <a:off x="838200" y="1482141"/>
            <a:ext cx="4909457" cy="1"/>
          </a:xfrm>
          <a:prstGeom prst="line">
            <a:avLst/>
          </a:prstGeom>
          <a:ln w="28575" cap="flat" cmpd="sng" algn="ctr">
            <a:solidFill>
              <a:srgbClr val="E46A05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 flipV="1">
            <a:off x="838200" y="6082006"/>
            <a:ext cx="6926178" cy="25818"/>
          </a:xfrm>
          <a:prstGeom prst="line">
            <a:avLst/>
          </a:prstGeom>
          <a:ln w="28575" cap="flat" cmpd="sng" algn="ctr">
            <a:solidFill>
              <a:srgbClr val="E46A05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H="1" flipV="1">
            <a:off x="838201" y="3510141"/>
            <a:ext cx="6926178" cy="25818"/>
          </a:xfrm>
          <a:prstGeom prst="line">
            <a:avLst/>
          </a:prstGeom>
          <a:ln w="28575" cap="flat" cmpd="sng" algn="ctr">
            <a:solidFill>
              <a:srgbClr val="E46A05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7539102" y="2220357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 smtClean="0">
                <a:latin typeface="Bebas Neue" panose="020B0606020202050201" pitchFamily="34" charset="0"/>
              </a:rPr>
              <a:t>Aula 01</a:t>
            </a:r>
            <a:endParaRPr lang="pt-BR" sz="3600" dirty="0">
              <a:latin typeface="Bebas Neue" panose="020B0606020202050201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9646060" y="4485816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 smtClean="0">
                <a:latin typeface="Bebas Neue" panose="020B0606020202050201" pitchFamily="34" charset="0"/>
              </a:rPr>
              <a:t>Aula 02</a:t>
            </a:r>
            <a:endParaRPr lang="pt-BR" sz="3600" dirty="0">
              <a:latin typeface="Bebas Neue" panose="020B0606020202050201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8677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Trabalhar com dados .txt e .csv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Usar a função import data na aba home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pt-BR" sz="2000" dirty="0" smtClean="0">
                <a:latin typeface="+mn-lt"/>
              </a:rPr>
              <a:t>Feito isso, os vetores serão importados para a Workspace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pt-BR" sz="2000" dirty="0" smtClean="0">
                <a:latin typeface="+mn-lt"/>
              </a:rPr>
              <a:t>Estes dados são de medições realizadas por um extensômetro usado para determinar a altura de uma coluna d’água de um reservatório, a partir do aumento da sua massa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ADDB1-1E7A-4982-981B-3FB8ED27BB33}" type="slidenum">
              <a:rPr lang="pt-BR" smtClean="0"/>
              <a:pPr/>
              <a:t>30</a:t>
            </a:fld>
            <a:endParaRPr lang="pt-BR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0753" y="3618939"/>
            <a:ext cx="6401074" cy="2647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083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Trabalhar com dados .txt e .csv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Usar a função import data na aba home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pt-BR" sz="2000" dirty="0" smtClean="0">
                <a:latin typeface="+mn-lt"/>
              </a:rPr>
              <a:t>Plotando estes vetores: plot(Massa,Altura)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ADDB1-1E7A-4982-981B-3FB8ED27BB33}" type="slidenum">
              <a:rPr lang="pt-BR" smtClean="0"/>
              <a:pPr/>
              <a:t>31</a:t>
            </a:fld>
            <a:endParaRPr lang="pt-BR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9487" y="2740025"/>
            <a:ext cx="5153025" cy="398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008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Trabalhar com dados .txt e .csv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Usar a função import data na aba home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pt-BR" sz="2000" dirty="0" smtClean="0">
                <a:latin typeface="+mn-lt"/>
              </a:rPr>
              <a:t>Uma função de regressão linear, como a “polyfit()” pode ser usada para determinar a equação da reta que se aproxima do comportamento medido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pt-BR" sz="2000" dirty="0" smtClean="0">
                <a:latin typeface="+mn-lt"/>
              </a:rPr>
              <a:t>Pelo plot, notamos que é um polinômio de grau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ADDB1-1E7A-4982-981B-3FB8ED27BB33}" type="slidenum">
              <a:rPr lang="pt-BR" smtClean="0"/>
              <a:pPr/>
              <a:t>32</a:t>
            </a:fld>
            <a:endParaRPr lang="pt-BR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0058" y="3579903"/>
            <a:ext cx="4491884" cy="188498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38200" y="5758529"/>
            <a:ext cx="829105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pt-BR" sz="2000" dirty="0" smtClean="0"/>
              <a:t>A partir deste resultado, temos que a equação que caracteriza o sistema é: </a:t>
            </a:r>
            <a:br>
              <a:rPr lang="pt-BR" sz="2000" dirty="0" smtClean="0"/>
            </a:br>
            <a:r>
              <a:rPr lang="pt-BR" sz="2000" dirty="0" smtClean="0"/>
              <a:t>y = 0.2633*x -16.4754</a:t>
            </a:r>
          </a:p>
          <a:p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411332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Exportar projetos como Relatórios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A ferramenta publish: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pt-BR" sz="2000" dirty="0" smtClean="0">
                <a:latin typeface="+mn-lt"/>
              </a:rPr>
              <a:t>Usando as funções desta aba, podemos inserir seções, títulos ou até fórmulas em formato LaTeX junto com o script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pt-BR" sz="2000" dirty="0" smtClean="0">
                <a:latin typeface="+mn-lt"/>
              </a:rPr>
              <a:t>Estes elementos são inseridos como comentários e usam sintaxe de markups</a:t>
            </a:r>
            <a:endParaRPr lang="pt-BR" sz="2000" dirty="0" smtClean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ADDB1-1E7A-4982-981B-3FB8ED27BB33}" type="slidenum">
              <a:rPr lang="pt-BR" smtClean="0"/>
              <a:pPr/>
              <a:t>33</a:t>
            </a:fld>
            <a:endParaRPr lang="pt-BR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4777" y="4001294"/>
            <a:ext cx="8870997" cy="1938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512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Exportar projetos como Relatórios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A ferramenta publish: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pt-BR" sz="2000" dirty="0" smtClean="0">
                <a:latin typeface="+mn-lt"/>
              </a:rPr>
              <a:t>Estes recursos, são úteis pois permitem que o script seja exportado como um arquivo html ou pdf em formato de relatório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pt-BR" sz="2000" dirty="0" smtClean="0">
                <a:latin typeface="+mn-lt"/>
              </a:rPr>
              <a:t>Assim, podemos produzir todo um trabalho computacional em um único arquivo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pt-BR" sz="2000" dirty="0" smtClean="0">
                <a:latin typeface="+mn-lt"/>
              </a:rPr>
              <a:t>Para demonstrar isso, o script da média móvel será escrito novamente, mas agora com a intenção de gerar um pequeno relatório</a:t>
            </a:r>
            <a:endParaRPr lang="pt-BR" sz="2000" dirty="0" smtClean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ADDB1-1E7A-4982-981B-3FB8ED27BB33}" type="slidenum">
              <a:rPr lang="pt-BR" smtClean="0"/>
              <a:pPr/>
              <a:t>34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89783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Exportar projetos como Relatórios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A ferramenta publish: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ADDB1-1E7A-4982-981B-3FB8ED27BB33}" type="slidenum">
              <a:rPr lang="pt-BR" smtClean="0"/>
              <a:pPr/>
              <a:t>35</a:t>
            </a:fld>
            <a:endParaRPr lang="pt-BR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3782" y="2848745"/>
            <a:ext cx="6272349" cy="267244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869" y="3189603"/>
            <a:ext cx="5591719" cy="199072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090057" y="5315265"/>
            <a:ext cx="13406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 smtClean="0"/>
              <a:t>Em script</a:t>
            </a:r>
            <a:endParaRPr lang="pt-BR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8133805" y="5608947"/>
            <a:ext cx="17232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 smtClean="0"/>
              <a:t>Em relatório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4039940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Exportar projetos como Relatórios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A ferramenta publish: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ADDB1-1E7A-4982-981B-3FB8ED27BB33}" type="slidenum">
              <a:rPr lang="pt-BR" smtClean="0"/>
              <a:pPr/>
              <a:t>36</a:t>
            </a:fld>
            <a:endParaRPr lang="pt-BR" dirty="0"/>
          </a:p>
        </p:txBody>
      </p:sp>
      <p:sp>
        <p:nvSpPr>
          <p:cNvPr id="7" name="TextBox 6"/>
          <p:cNvSpPr txBox="1"/>
          <p:nvPr/>
        </p:nvSpPr>
        <p:spPr>
          <a:xfrm>
            <a:off x="2090057" y="5315265"/>
            <a:ext cx="13406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 smtClean="0"/>
              <a:t>Em script</a:t>
            </a:r>
            <a:endParaRPr lang="pt-BR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8133805" y="5608947"/>
            <a:ext cx="17232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 smtClean="0"/>
              <a:t>Em relatório</a:t>
            </a:r>
            <a:endParaRPr lang="pt-BR" sz="24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870" y="3086415"/>
            <a:ext cx="5967548" cy="22288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3418" y="3124928"/>
            <a:ext cx="5984480" cy="2321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553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Exportar projetos como Relatórios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A ferramenta publish: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ADDB1-1E7A-4982-981B-3FB8ED27BB33}" type="slidenum">
              <a:rPr lang="pt-BR" smtClean="0"/>
              <a:pPr/>
              <a:t>37</a:t>
            </a:fld>
            <a:endParaRPr lang="pt-BR" dirty="0"/>
          </a:p>
        </p:txBody>
      </p:sp>
      <p:sp>
        <p:nvSpPr>
          <p:cNvPr id="7" name="TextBox 6"/>
          <p:cNvSpPr txBox="1"/>
          <p:nvPr/>
        </p:nvSpPr>
        <p:spPr>
          <a:xfrm>
            <a:off x="2090057" y="5315265"/>
            <a:ext cx="13406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 smtClean="0"/>
              <a:t>Em script</a:t>
            </a:r>
            <a:endParaRPr lang="pt-BR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8133805" y="5608947"/>
            <a:ext cx="17232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 smtClean="0"/>
              <a:t>Em relatório</a:t>
            </a:r>
            <a:endParaRPr lang="pt-BR" sz="24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157" y="2961568"/>
            <a:ext cx="5519625" cy="20955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7825" y="3235887"/>
            <a:ext cx="5741950" cy="1649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759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Exportar projetos como Relatórios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282440" cy="4351338"/>
          </a:xfrm>
        </p:spPr>
        <p:txBody>
          <a:bodyPr/>
          <a:lstStyle/>
          <a:p>
            <a:r>
              <a:rPr lang="pt-BR" dirty="0" smtClean="0"/>
              <a:t>A ferramenta publish: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pt-BR" sz="2000" dirty="0" smtClean="0">
                <a:latin typeface="+mn-lt"/>
              </a:rPr>
              <a:t>Neste formato, os plots ficam logo em seguida dos blocos de código em que a figura foi criada</a:t>
            </a:r>
          </a:p>
          <a:p>
            <a:pPr>
              <a:buFont typeface="Courier New" panose="02070309020205020404" pitchFamily="49" charset="0"/>
              <a:buChar char="o"/>
            </a:pPr>
            <a:endParaRPr lang="pt-BR" sz="2000" dirty="0" smtClean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ADDB1-1E7A-4982-981B-3FB8ED27BB33}" type="slidenum">
              <a:rPr lang="pt-BR" smtClean="0"/>
              <a:pPr/>
              <a:t>38</a:t>
            </a:fld>
            <a:endParaRPr lang="pt-BR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8967" y="2206807"/>
            <a:ext cx="5543550" cy="3829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658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Exportar projetos como Relatórios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pt-BR" dirty="0" smtClean="0"/>
              <a:t>A ferramenta publish: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pt-BR" sz="2000" dirty="0" smtClean="0">
                <a:latin typeface="+mn-lt"/>
              </a:rPr>
              <a:t>Com o script finalizadom podemos exportá-lo para html clicando no botão “Publish”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pt-BR" sz="2000" dirty="0" smtClean="0">
                <a:latin typeface="+mn-lt"/>
              </a:rPr>
              <a:t>O relatório será salvo em html no diretório do script e uma janela será aberta para visualizar o arquivo gerado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pt-BR" sz="2000" dirty="0" smtClean="0">
                <a:latin typeface="+mn-lt"/>
              </a:rPr>
              <a:t>Podemos então imprimí-lo como pdf</a:t>
            </a:r>
          </a:p>
          <a:p>
            <a:pPr>
              <a:buFont typeface="Courier New" panose="02070309020205020404" pitchFamily="49" charset="0"/>
              <a:buChar char="o"/>
            </a:pPr>
            <a:endParaRPr lang="pt-BR" sz="2000" dirty="0" smtClean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ADDB1-1E7A-4982-981B-3FB8ED27BB33}" type="slidenum">
              <a:rPr lang="pt-BR" smtClean="0"/>
              <a:pPr/>
              <a:t>39</a:t>
            </a:fld>
            <a:endParaRPr lang="pt-BR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0655" y="4275931"/>
            <a:ext cx="7734300" cy="199072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7158446" y="4663440"/>
            <a:ext cx="875211" cy="770709"/>
          </a:xfrm>
          <a:prstGeom prst="rect">
            <a:avLst/>
          </a:prstGeom>
          <a:noFill/>
          <a:ln w="38100">
            <a:solidFill>
              <a:srgbClr val="F973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1108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Geração e Filtragem de Sinais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Combinando o que já aprendemos ontem</a:t>
            </a:r>
            <a:r>
              <a:rPr lang="pt-BR" dirty="0" smtClean="0"/>
              <a:t>: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pt-BR" sz="2000" dirty="0" smtClean="0">
                <a:latin typeface="+mn-lt"/>
              </a:rPr>
              <a:t>Podemos usar as funções ones() e zeros() para criar alguns sinais fundamentais, como o degrau unitário por exemplo</a:t>
            </a:r>
            <a:endParaRPr lang="pt-BR" sz="2000" dirty="0" smtClean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ADDB1-1E7A-4982-981B-3FB8ED27BB33}" type="slidenum">
              <a:rPr lang="pt-BR" smtClean="0"/>
              <a:pPr/>
              <a:t>4</a:t>
            </a:fld>
            <a:endParaRPr lang="pt-BR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3175" y="3224212"/>
            <a:ext cx="7105650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929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Exportar projetos como Relatórios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10186851" cy="4351338"/>
          </a:xfrm>
        </p:spPr>
        <p:txBody>
          <a:bodyPr/>
          <a:lstStyle/>
          <a:p>
            <a:r>
              <a:rPr lang="pt-BR" dirty="0" smtClean="0"/>
              <a:t>A ferramenta live script: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pt-BR" sz="2000" dirty="0" smtClean="0">
                <a:latin typeface="+mn-lt"/>
              </a:rPr>
              <a:t>Outra alternativa é o uso do Live Script, que é um arquivo de extensão “.mlx”</a:t>
            </a:r>
          </a:p>
          <a:p>
            <a:pPr>
              <a:buFont typeface="Courier New" panose="02070309020205020404" pitchFamily="49" charset="0"/>
              <a:buChar char="o"/>
            </a:pPr>
            <a:endParaRPr lang="pt-BR" sz="2000" dirty="0" smtClean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ADDB1-1E7A-4982-981B-3FB8ED27BB33}" type="slidenum">
              <a:rPr lang="pt-BR" smtClean="0"/>
              <a:pPr/>
              <a:t>40</a:t>
            </a:fld>
            <a:endParaRPr lang="pt-BR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4285" y="2883772"/>
            <a:ext cx="4583430" cy="365514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696789" y="3553097"/>
            <a:ext cx="3069771" cy="2442754"/>
          </a:xfrm>
          <a:prstGeom prst="rect">
            <a:avLst/>
          </a:prstGeom>
          <a:noFill/>
          <a:ln w="38100">
            <a:solidFill>
              <a:srgbClr val="F973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61424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Exportar projetos como Relatórios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10186851" cy="4351338"/>
          </a:xfrm>
        </p:spPr>
        <p:txBody>
          <a:bodyPr/>
          <a:lstStyle/>
          <a:p>
            <a:r>
              <a:rPr lang="pt-BR" dirty="0" smtClean="0"/>
              <a:t>A ferramenta live script: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pt-BR" sz="2000" dirty="0" smtClean="0">
                <a:latin typeface="+mn-lt"/>
              </a:rPr>
              <a:t>O script criado como live script é editado na janela “Live Editor”, que é compartilhada pelo Editor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pt-BR" sz="2000" dirty="0" smtClean="0">
                <a:latin typeface="+mn-lt"/>
              </a:rPr>
              <a:t>A interface desta ferramenta é mais intuitiva e similar ao relatório que será produzido</a:t>
            </a:r>
          </a:p>
          <a:p>
            <a:pPr>
              <a:buFont typeface="Courier New" panose="02070309020205020404" pitchFamily="49" charset="0"/>
              <a:buChar char="o"/>
            </a:pPr>
            <a:endParaRPr lang="pt-BR" sz="2000" dirty="0" smtClean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ADDB1-1E7A-4982-981B-3FB8ED27BB33}" type="slidenum">
              <a:rPr lang="pt-BR" smtClean="0"/>
              <a:pPr/>
              <a:t>41</a:t>
            </a:fld>
            <a:endParaRPr lang="pt-BR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2478" y="3359150"/>
            <a:ext cx="6496050" cy="3362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814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Exportar projetos como Relatórios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10186851" cy="4351338"/>
          </a:xfrm>
        </p:spPr>
        <p:txBody>
          <a:bodyPr/>
          <a:lstStyle/>
          <a:p>
            <a:r>
              <a:rPr lang="pt-BR" dirty="0" smtClean="0"/>
              <a:t>A ferramenta live script: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pt-BR" sz="2000" dirty="0" smtClean="0">
                <a:latin typeface="+mn-lt"/>
              </a:rPr>
              <a:t>A aba superior “Live Editor” contém tanto funções de edição do relatório, quanto de execução do script</a:t>
            </a:r>
          </a:p>
          <a:p>
            <a:pPr>
              <a:buFont typeface="Courier New" panose="02070309020205020404" pitchFamily="49" charset="0"/>
              <a:buChar char="o"/>
            </a:pPr>
            <a:endParaRPr lang="pt-BR" sz="2000" dirty="0" smtClean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ADDB1-1E7A-4982-981B-3FB8ED27BB33}" type="slidenum">
              <a:rPr lang="pt-BR" smtClean="0"/>
              <a:pPr/>
              <a:t>42</a:t>
            </a:fld>
            <a:endParaRPr lang="pt-BR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4677" y="3373370"/>
            <a:ext cx="9200373" cy="1799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514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Exportar projetos como Relatórios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10186851" cy="4351338"/>
          </a:xfrm>
        </p:spPr>
        <p:txBody>
          <a:bodyPr/>
          <a:lstStyle/>
          <a:p>
            <a:r>
              <a:rPr lang="pt-BR" dirty="0" smtClean="0"/>
              <a:t>A ferramenta live script: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pt-BR" sz="2000" dirty="0" smtClean="0">
                <a:latin typeface="+mn-lt"/>
              </a:rPr>
              <a:t>Vantagens em relação ao Publish: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pt-BR" sz="2000" dirty="0" smtClean="0">
                <a:latin typeface="+mn-lt"/>
              </a:rPr>
              <a:t>Interface mais intuitiva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pt-BR" sz="2000" dirty="0" smtClean="0">
                <a:latin typeface="+mn-lt"/>
              </a:rPr>
              <a:t>Scripts criados são mais limpos, pois não precisam do uso de diversos %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pt-BR" sz="2000" dirty="0" smtClean="0">
                <a:latin typeface="+mn-lt"/>
              </a:rPr>
              <a:t>Equações podem ser criadas em LaTeX ou com um construtor de equações similar ao do pacote Office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pt-BR" sz="2000" dirty="0" smtClean="0">
                <a:latin typeface="+mn-lt"/>
              </a:rPr>
              <a:t>Edição de texto similar ao Word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pt-BR" sz="2000" dirty="0" smtClean="0">
                <a:latin typeface="+mn-lt"/>
              </a:rPr>
              <a:t>Arquivo PDF pode ser exportado diretamente no menu “Save”</a:t>
            </a:r>
          </a:p>
          <a:p>
            <a:pPr lvl="1">
              <a:buFont typeface="Wingdings" panose="05000000000000000000" pitchFamily="2" charset="2"/>
              <a:buChar char="ü"/>
            </a:pPr>
            <a:endParaRPr lang="pt-BR" sz="1600" dirty="0" smtClean="0">
              <a:latin typeface="+mn-lt"/>
            </a:endParaRPr>
          </a:p>
          <a:p>
            <a:pPr>
              <a:buFont typeface="Courier New" panose="02070309020205020404" pitchFamily="49" charset="0"/>
              <a:buChar char="o"/>
            </a:pPr>
            <a:endParaRPr lang="pt-BR" sz="2000" dirty="0" smtClean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ADDB1-1E7A-4982-981B-3FB8ED27BB33}" type="slidenum">
              <a:rPr lang="pt-BR" smtClean="0"/>
              <a:pPr/>
              <a:t>43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41628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1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74561" y="4847284"/>
            <a:ext cx="5638858" cy="1509066"/>
          </a:xfrm>
        </p:spPr>
        <p:txBody>
          <a:bodyPr>
            <a:normAutofit fontScale="90000"/>
          </a:bodyPr>
          <a:lstStyle/>
          <a:p>
            <a:r>
              <a:rPr lang="pt-BR" sz="8000" dirty="0" smtClean="0"/>
              <a:t>Obrigado!</a:t>
            </a:r>
            <a:br>
              <a:rPr lang="pt-BR" sz="8000" dirty="0" smtClean="0"/>
            </a:br>
            <a:r>
              <a:rPr lang="pt-BR" sz="5300" dirty="0" smtClean="0">
                <a:solidFill>
                  <a:schemeClr val="bg1"/>
                </a:solidFill>
              </a:rPr>
              <a:t>Dúvidas?</a:t>
            </a:r>
            <a:endParaRPr lang="pt-BR" sz="530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ADDB1-1E7A-4982-981B-3FB8ED27BB33}" type="slidenum">
              <a:rPr lang="pt-BR" smtClean="0"/>
              <a:pPr/>
              <a:t>44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77218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Geração e Filtragem de Sinais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Combinando o que já aprendemos ontem</a:t>
            </a:r>
            <a:r>
              <a:rPr lang="pt-BR" dirty="0" smtClean="0"/>
              <a:t>: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pt-BR" sz="2000" dirty="0" smtClean="0">
                <a:latin typeface="+mn-lt"/>
              </a:rPr>
              <a:t>Outro sinal muito simples de ser criado é a função impulso</a:t>
            </a:r>
            <a:endParaRPr lang="pt-BR" sz="2000" dirty="0" smtClean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ADDB1-1E7A-4982-981B-3FB8ED27BB33}" type="slidenum">
              <a:rPr lang="pt-BR" smtClean="0"/>
              <a:pPr/>
              <a:t>5</a:t>
            </a:fld>
            <a:endParaRPr lang="pt-BR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0648" y="3351710"/>
            <a:ext cx="8790704" cy="2356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571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Geração e Filtragem de Sinais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Combinando o que já aprendemos ontem</a:t>
            </a:r>
            <a:r>
              <a:rPr lang="pt-BR" dirty="0" smtClean="0"/>
              <a:t>: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pt-BR" sz="2000" dirty="0" smtClean="0">
                <a:latin typeface="+mn-lt"/>
              </a:rPr>
              <a:t>As funções matemáticas já vistas, também recebem vetores. Assim, podemos criar diversos sinais com muita facilidade:</a:t>
            </a:r>
            <a:endParaRPr lang="pt-BR" sz="2000" dirty="0" smtClean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ADDB1-1E7A-4982-981B-3FB8ED27BB33}" type="slidenum">
              <a:rPr lang="pt-BR" smtClean="0"/>
              <a:pPr/>
              <a:t>6</a:t>
            </a:fld>
            <a:endParaRPr lang="pt-BR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7487" y="3052762"/>
            <a:ext cx="6677025" cy="3486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111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Geração e Filtragem de Sinais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Combinando o que já aprendemos ontem</a:t>
            </a:r>
            <a:r>
              <a:rPr lang="pt-BR" dirty="0" smtClean="0"/>
              <a:t>: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pt-BR" sz="2000" dirty="0" smtClean="0">
                <a:latin typeface="+mn-lt"/>
              </a:rPr>
              <a:t>As funções matemáticas já vistas, também recebem vetores. Assim, podemos criar diversos sinais com muita facilidade:</a:t>
            </a:r>
            <a:endParaRPr lang="pt-BR" sz="2000" dirty="0" smtClean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ADDB1-1E7A-4982-981B-3FB8ED27BB33}" type="slidenum">
              <a:rPr lang="pt-BR" smtClean="0"/>
              <a:pPr/>
              <a:t>7</a:t>
            </a:fld>
            <a:endParaRPr lang="pt-BR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9259" y="3023081"/>
            <a:ext cx="6633482" cy="3698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501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Geração e Filtragem de Sinais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Combinando o que já aprendemos ontem</a:t>
            </a:r>
            <a:r>
              <a:rPr lang="pt-BR" dirty="0" smtClean="0"/>
              <a:t>: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pt-BR" sz="2000" dirty="0" smtClean="0">
                <a:latin typeface="+mn-lt"/>
              </a:rPr>
              <a:t>Algumas outras funções que geram sinais característicos:</a:t>
            </a:r>
            <a:endParaRPr lang="pt-BR" sz="2000" dirty="0" smtClean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ADDB1-1E7A-4982-981B-3FB8ED27BB33}" type="slidenum">
              <a:rPr lang="pt-BR" smtClean="0"/>
              <a:pPr/>
              <a:t>8</a:t>
            </a:fld>
            <a:endParaRPr lang="pt-BR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0007652"/>
              </p:ext>
            </p:extLst>
          </p:nvPr>
        </p:nvGraphicFramePr>
        <p:xfrm>
          <a:off x="2032000" y="3423677"/>
          <a:ext cx="8128000" cy="18288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1845265458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1824724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2400" dirty="0" smtClean="0"/>
                        <a:t>Forma de onda</a:t>
                      </a:r>
                      <a:endParaRPr lang="pt-BR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dirty="0" smtClean="0"/>
                        <a:t>Função</a:t>
                      </a:r>
                      <a:endParaRPr lang="pt-BR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55642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2400" dirty="0" smtClean="0"/>
                        <a:t>Onda quadrada</a:t>
                      </a:r>
                      <a:endParaRPr lang="pt-BR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2400" dirty="0" smtClean="0"/>
                        <a:t>square(x)</a:t>
                      </a:r>
                      <a:endParaRPr lang="pt-BR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46790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2400" dirty="0" smtClean="0"/>
                        <a:t>Onda dente de serra</a:t>
                      </a:r>
                      <a:endParaRPr lang="pt-BR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2400" dirty="0" smtClean="0"/>
                        <a:t>sawtooth(x)</a:t>
                      </a:r>
                      <a:endParaRPr lang="pt-BR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09434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2400" dirty="0" smtClean="0"/>
                        <a:t>Onda triangular </a:t>
                      </a:r>
                      <a:endParaRPr lang="pt-BR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2400" dirty="0" smtClean="0"/>
                        <a:t>sawtooth(x, 0.5)</a:t>
                      </a:r>
                      <a:endParaRPr lang="pt-BR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91304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1979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Geração e Filtragem de Sinais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667998"/>
          </a:xfrm>
        </p:spPr>
        <p:txBody>
          <a:bodyPr/>
          <a:lstStyle/>
          <a:p>
            <a:r>
              <a:rPr lang="pt-BR" dirty="0" smtClean="0"/>
              <a:t>Para aplicarmos um filtro, primeiro precisamos ter o que filtrar...</a:t>
            </a:r>
            <a:endParaRPr lang="pt-BR" dirty="0" smtClean="0"/>
          </a:p>
          <a:p>
            <a:pPr>
              <a:buFont typeface="Courier New" panose="02070309020205020404" pitchFamily="49" charset="0"/>
              <a:buChar char="o"/>
            </a:pPr>
            <a:r>
              <a:rPr lang="pt-BR" sz="2000" dirty="0" smtClean="0">
                <a:latin typeface="+mn-lt"/>
              </a:rPr>
              <a:t>Em teorias de comunicação, um dos distúrbios mais básicos em qualquer sinal é o ruído branco gaussiano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pt-BR" sz="2000" dirty="0" smtClean="0">
                <a:latin typeface="+mn-lt"/>
              </a:rPr>
              <a:t>Podemos simular o efeito dele de duas maneiras: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pt-BR" sz="2000" dirty="0" smtClean="0">
                <a:latin typeface="+mn-lt"/>
              </a:rPr>
              <a:t>Somando valores randômicos (função “rand( )”) ao sinal original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pt-BR" sz="2000" dirty="0" smtClean="0">
                <a:latin typeface="+mn-lt"/>
              </a:rPr>
              <a:t>Utilizando a função “awgn( )”, que aplica um ruído branco gaussiano médio dada uma certa relação sinal-ruído (SNR) mínima</a:t>
            </a:r>
            <a:endParaRPr lang="pt-BR" sz="2000" dirty="0" smtClean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ADDB1-1E7A-4982-981B-3FB8ED27BB33}" type="slidenum">
              <a:rPr lang="pt-BR" smtClean="0"/>
              <a:pPr/>
              <a:t>9</a:t>
            </a:fld>
            <a:endParaRPr lang="pt-BR" dirty="0"/>
          </a:p>
        </p:txBody>
      </p:sp>
      <p:sp>
        <p:nvSpPr>
          <p:cNvPr id="6" name="TextBox 5"/>
          <p:cNvSpPr txBox="1"/>
          <p:nvPr/>
        </p:nvSpPr>
        <p:spPr>
          <a:xfrm>
            <a:off x="838201" y="5329646"/>
            <a:ext cx="1070936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 smtClean="0"/>
              <a:t>Obs: </a:t>
            </a:r>
            <a:r>
              <a:rPr lang="pt-BR" sz="2000" dirty="0" smtClean="0"/>
              <a:t>O SNR pode ser interpretado como a razão da potência do sinal e do ruído, de maneira que quanto maior esta relação,  menos o sinal é afetado pela interferência. Ou seja, maiores SNRs indicam sinais de maior fidelidade</a:t>
            </a: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1698937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Aula_Matlab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ula01_Matlab.pptx" id="{63C73415-495A-4B9C-B154-41D1203DAE81}" vid="{3DEB2AF3-6F6F-4215-8CA9-ACBD81EE08E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Aula_Matlab</Template>
  <TotalTime>504</TotalTime>
  <Words>1817</Words>
  <Application>Microsoft Office PowerPoint</Application>
  <PresentationFormat>Widescreen</PresentationFormat>
  <Paragraphs>294</Paragraphs>
  <Slides>44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2" baseType="lpstr">
      <vt:lpstr>Arial</vt:lpstr>
      <vt:lpstr>Bebas Neue</vt:lpstr>
      <vt:lpstr>Calibri</vt:lpstr>
      <vt:lpstr>Calibri Light</vt:lpstr>
      <vt:lpstr>Cambria Math</vt:lpstr>
      <vt:lpstr>Courier New</vt:lpstr>
      <vt:lpstr>Wingdings</vt:lpstr>
      <vt:lpstr>Aula_Matlab</vt:lpstr>
      <vt:lpstr>Introdução ao Matlab </vt:lpstr>
      <vt:lpstr>Mostrar que Não precisa ser programador para fazer códigos em matlab!</vt:lpstr>
      <vt:lpstr>agenda</vt:lpstr>
      <vt:lpstr>Geração e Filtragem de Sinais</vt:lpstr>
      <vt:lpstr>Geração e Filtragem de Sinais</vt:lpstr>
      <vt:lpstr>Geração e Filtragem de Sinais</vt:lpstr>
      <vt:lpstr>Geração e Filtragem de Sinais</vt:lpstr>
      <vt:lpstr>Geração e Filtragem de Sinais</vt:lpstr>
      <vt:lpstr>Geração e Filtragem de Sinais</vt:lpstr>
      <vt:lpstr>Geração e Filtragem de Sinais</vt:lpstr>
      <vt:lpstr>Geração e Filtragem de Sinais</vt:lpstr>
      <vt:lpstr>Geração e Filtragem de Sinais</vt:lpstr>
      <vt:lpstr>Geração e Filtragem de Sinais</vt:lpstr>
      <vt:lpstr>Geração e Filtragem de Sinais</vt:lpstr>
      <vt:lpstr>Geração e Filtragem de Sinais</vt:lpstr>
      <vt:lpstr>Geração e Filtragem de Sinais</vt:lpstr>
      <vt:lpstr>Geração e Filtragem de Sinais</vt:lpstr>
      <vt:lpstr>Geração e Filtragem de Sinais</vt:lpstr>
      <vt:lpstr>Criação de Gráficos</vt:lpstr>
      <vt:lpstr>Criação de Gráficos</vt:lpstr>
      <vt:lpstr>Criação de Gráficos</vt:lpstr>
      <vt:lpstr>Criação de Gráficos</vt:lpstr>
      <vt:lpstr>Criação de Gráficos</vt:lpstr>
      <vt:lpstr>Criação de Gráficos</vt:lpstr>
      <vt:lpstr>Criação de Gráficos</vt:lpstr>
      <vt:lpstr>Criação de Gráficos</vt:lpstr>
      <vt:lpstr>Trabalhar com dados .txt e .csv</vt:lpstr>
      <vt:lpstr>Trabalhar com dados .txt e .csv</vt:lpstr>
      <vt:lpstr>Trabalhar com dados .txt e .csv</vt:lpstr>
      <vt:lpstr>Trabalhar com dados .txt e .csv</vt:lpstr>
      <vt:lpstr>Trabalhar com dados .txt e .csv</vt:lpstr>
      <vt:lpstr>Trabalhar com dados .txt e .csv</vt:lpstr>
      <vt:lpstr>Exportar projetos como Relatórios</vt:lpstr>
      <vt:lpstr>Exportar projetos como Relatórios</vt:lpstr>
      <vt:lpstr>Exportar projetos como Relatórios</vt:lpstr>
      <vt:lpstr>Exportar projetos como Relatórios</vt:lpstr>
      <vt:lpstr>Exportar projetos como Relatórios</vt:lpstr>
      <vt:lpstr>Exportar projetos como Relatórios</vt:lpstr>
      <vt:lpstr>Exportar projetos como Relatórios</vt:lpstr>
      <vt:lpstr>Exportar projetos como Relatórios</vt:lpstr>
      <vt:lpstr>Exportar projetos como Relatórios</vt:lpstr>
      <vt:lpstr>Exportar projetos como Relatórios</vt:lpstr>
      <vt:lpstr>Exportar projetos como Relatórios</vt:lpstr>
      <vt:lpstr>Obrigado! Dúvidas?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Leonardo Barbosa</dc:creator>
  <cp:lastModifiedBy>Leonardo Barbosa</cp:lastModifiedBy>
  <cp:revision>32</cp:revision>
  <dcterms:created xsi:type="dcterms:W3CDTF">2021-08-31T20:47:27Z</dcterms:created>
  <dcterms:modified xsi:type="dcterms:W3CDTF">2021-09-01T05:11:46Z</dcterms:modified>
</cp:coreProperties>
</file>